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78" r:id="rId25"/>
    <p:sldId id="279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5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101B0-3D75-430C-B942-2297651DBE04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1003A-57F1-40BA-AB18-D896D7A9C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1003A-57F1-40BA-AB18-D896D7A9C3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1003A-57F1-40BA-AB18-D896D7A9C3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6F67D5-E806-41B1-BDD5-7A853A02ED9C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890FC2-7D7C-4AFD-87A8-65B0B9B9C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F67D5-E806-41B1-BDD5-7A853A02ED9C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90FC2-7D7C-4AFD-87A8-65B0B9B9C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F67D5-E806-41B1-BDD5-7A853A02ED9C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90FC2-7D7C-4AFD-87A8-65B0B9B9C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F67D5-E806-41B1-BDD5-7A853A02ED9C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90FC2-7D7C-4AFD-87A8-65B0B9B9C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F67D5-E806-41B1-BDD5-7A853A02ED9C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90FC2-7D7C-4AFD-87A8-65B0B9B9C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F67D5-E806-41B1-BDD5-7A853A02ED9C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90FC2-7D7C-4AFD-87A8-65B0B9B9C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F67D5-E806-41B1-BDD5-7A853A02ED9C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90FC2-7D7C-4AFD-87A8-65B0B9B9C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F67D5-E806-41B1-BDD5-7A853A02ED9C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90FC2-7D7C-4AFD-87A8-65B0B9B9C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F67D5-E806-41B1-BDD5-7A853A02ED9C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90FC2-7D7C-4AFD-87A8-65B0B9B9C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6F67D5-E806-41B1-BDD5-7A853A02ED9C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90FC2-7D7C-4AFD-87A8-65B0B9B9C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6F67D5-E806-41B1-BDD5-7A853A02ED9C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890FC2-7D7C-4AFD-87A8-65B0B9B9C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6F67D5-E806-41B1-BDD5-7A853A02ED9C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890FC2-7D7C-4AFD-87A8-65B0B9B9C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8%AC%D8%A7%D9%85%D8%B9%D9%87" TargetMode="External"/><Relationship Id="rId3" Type="http://schemas.openxmlformats.org/officeDocument/2006/relationships/hyperlink" Target="https://fa.wikipedia.org/wiki/%D8%A7%D8%AE%D9%84%D8%A7%D9%82_%DA%A9%D8%A7%D8%B1%D8%A8%D8%B1%D8%AF%DB%8C" TargetMode="External"/><Relationship Id="rId7" Type="http://schemas.openxmlformats.org/officeDocument/2006/relationships/hyperlink" Target="https://fa.wikipedia.org/wiki/%D8%A8%DB%8C%D9%85%D8%A7%D8%B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fa.wikipedia.org/wiki/%D9%BE%D8%B1%D8%B3%D8%AA%D8%A7%D8%B1%DB%8C" TargetMode="External"/><Relationship Id="rId5" Type="http://schemas.openxmlformats.org/officeDocument/2006/relationships/hyperlink" Target="https://fa.wikipedia.org/wiki/%D9%BE%D8%B1%D8%B3%D8%AA%D8%A7%D8%B1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s://fa.wikipedia.org/wiki/%D8%B1%D9%81%D8%AA%D8%A7%D8%B1" TargetMode="External"/><Relationship Id="rId9" Type="http://schemas.openxmlformats.org/officeDocument/2006/relationships/hyperlink" Target="https://fa.wikipedia.org/wiki/%D8%AD%DA%A9%D9%88%D9%85%D8%A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a.wikipedia.org/wiki/%D8%B9%D8%AF%D8%A7%D9%84%D8%AA" TargetMode="External"/><Relationship Id="rId2" Type="http://schemas.openxmlformats.org/officeDocument/2006/relationships/hyperlink" Target="https://fa.wikipedia.org/wiki/%D8%A2%D8%B2%D8%A7%D8%AF%DB%8C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images0MSTH43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4419600" y="5410200"/>
            <a:ext cx="434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800" dirty="0" smtClean="0">
                <a:latin typeface="Bodoni MT Black" pitchFamily="18" charset="0"/>
              </a:rPr>
              <a:t>اخلاق در پرستاری</a:t>
            </a:r>
            <a:endParaRPr lang="en-US" sz="4800" dirty="0">
              <a:latin typeface="Bodoni MT Black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342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800" dirty="0" smtClean="0"/>
              <a:t>به نام ایزد یکتا</a:t>
            </a:r>
            <a:endParaRPr lang="en-US" sz="48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4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همکاری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69900" algn="r" rtl="1"/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مشارکت فعال با دیگران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 برای ارائه مراقبت کیفی به بیماران</a:t>
            </a:r>
          </a:p>
          <a:p>
            <a:pPr marL="469900" indent="-469900" algn="r" rtl="1"/>
            <a:endParaRPr lang="en-US" altLang="en-US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تشریک مساعی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درطراحی رویکردهای مراقبتی بیمار</a:t>
            </a:r>
          </a:p>
          <a:p>
            <a:pPr marL="469900" indent="-469900" algn="r" rtl="1"/>
            <a:endParaRPr lang="en-US" altLang="en-US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مورد ملاحظه قرار دادن ارزش ها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و اهداف دیگرانی که برای مراقبت از بیمار با آنان کار می کنیم</a:t>
            </a:r>
          </a:p>
          <a:p>
            <a:pPr marL="469900" indent="-469900" algn="r" rtl="1"/>
            <a:endParaRPr lang="en-US" altLang="en-US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تعامل با دیگران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در انجام فعالیت ها</a:t>
            </a:r>
            <a:endParaRPr lang="en-US" altLang="en-US" sz="28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4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ویژگی های مراقبت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1582341"/>
            <a:ext cx="64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69900" algn="r" rtl="1"/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*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شفقت</a:t>
            </a:r>
            <a:endParaRPr lang="en-US" altLang="en-US" sz="2800" b="1" dirty="0" smtClean="0">
              <a:cs typeface="B Nazanin" panose="00000400000000000000" pitchFamily="2" charset="-78"/>
            </a:endParaRPr>
          </a:p>
          <a:p>
            <a:pPr marL="469900" indent="-469900" algn="r" rtl="1"/>
            <a:endParaRPr lang="en-US" altLang="en-US" sz="2800" b="1" dirty="0" smtClean="0"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*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شایستگی</a:t>
            </a:r>
            <a:endParaRPr lang="en-US" altLang="en-US" sz="2800" b="1" dirty="0" smtClean="0">
              <a:cs typeface="B Nazanin" panose="00000400000000000000" pitchFamily="2" charset="-78"/>
            </a:endParaRPr>
          </a:p>
          <a:p>
            <a:pPr marL="469900" indent="-469900" algn="r" rtl="1"/>
            <a:endParaRPr lang="en-US" altLang="en-US" sz="2800" b="1" dirty="0" smtClean="0"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*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اطمینان</a:t>
            </a:r>
            <a:endParaRPr lang="en-US" altLang="en-US" sz="2800" b="1" dirty="0" smtClean="0">
              <a:cs typeface="B Nazanin" panose="00000400000000000000" pitchFamily="2" charset="-78"/>
            </a:endParaRPr>
          </a:p>
          <a:p>
            <a:pPr marL="469900" indent="-469900" algn="r" rtl="1"/>
            <a:endParaRPr lang="en-US" altLang="en-US" sz="2800" b="1" dirty="0" smtClean="0"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*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وجدان</a:t>
            </a:r>
            <a:endParaRPr lang="en-US" altLang="en-US" sz="2800" b="1" dirty="0" smtClean="0">
              <a:cs typeface="B Nazanin" panose="00000400000000000000" pitchFamily="2" charset="-78"/>
            </a:endParaRPr>
          </a:p>
          <a:p>
            <a:pPr marL="469900" indent="-469900" algn="r" rtl="1">
              <a:buNone/>
            </a:pPr>
            <a:endParaRPr lang="en-US" altLang="en-US" sz="2800" b="1" dirty="0" smtClean="0"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*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تعهد</a:t>
            </a:r>
            <a:endParaRPr lang="en-US" altLang="en-US" sz="28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4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شفقت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295400"/>
            <a:ext cx="792480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80000"/>
              </a:lnSpc>
            </a:pPr>
            <a:endParaRPr lang="fa-IR" altLang="en-US" sz="2800" b="1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80000"/>
              </a:lnSpc>
            </a:pPr>
            <a:r>
              <a:rPr lang="ar-SA" altLang="en-US" sz="2800" b="1" dirty="0" smtClean="0">
                <a:cs typeface="B Nazanin" panose="00000400000000000000" pitchFamily="2" charset="-78"/>
              </a:rPr>
              <a:t>شايد بتوان شفقت را راهي براي زيستن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آگاهانه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 نسبت به رابطه فرد با كل موجودات زنده تعريف كرد 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(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روچ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).</a:t>
            </a:r>
            <a:r>
              <a:rPr lang="en-US" altLang="en-US" sz="2800" b="1" dirty="0" smtClean="0">
                <a:cs typeface="B Nazanin" panose="00000400000000000000" pitchFamily="2" charset="-78"/>
              </a:rPr>
              <a:t> </a:t>
            </a:r>
            <a:endParaRPr lang="fa-IR" altLang="en-US" sz="2800" b="1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80000"/>
              </a:lnSpc>
            </a:pPr>
            <a:endParaRPr lang="fa-IR" altLang="en-US" sz="2800" b="1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80000"/>
              </a:lnSpc>
            </a:pP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«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شفقت از ما مي‏خواهد  به مكانهايي وارد شويم كه درد درآنها وجود دارد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 از ما مي‏خواهد كه در آشفتگي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 هراس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 پريشاني و اضطراب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ديگران 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سهيم شويم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 شفقت ما را به چالش مي‏خواند تا همراه با آنان كه در مصيبت هستند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فر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ياد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زنیم 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 با آنان كه در تنهايي هستند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همدردی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 كنيم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 با آنان كه مي‏گ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ر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يند بگ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ر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ييم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 شفقت ما را ملزم مي‏كند كه با ضعيف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 ضعيف باشيم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 با آسيب‏پذير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 آسيب‏پذير باشيم و با بي‏توان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 بي‏توان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 شفقت يعني غوطه‏وري كامل در وضعيت انسان بودن</a:t>
            </a:r>
            <a:r>
              <a:rPr lang="en-US" altLang="en-US" sz="2800" b="1" dirty="0" smtClean="0">
                <a:cs typeface="B Nazanin" panose="00000400000000000000" pitchFamily="2" charset="-78"/>
              </a:rPr>
              <a:t> </a:t>
            </a:r>
            <a:endParaRPr lang="en-US" altLang="en-US" sz="28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4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شایستگی/توانمندی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219200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altLang="en-US" sz="2800" dirty="0" smtClean="0">
                <a:cs typeface="B Nazanin" panose="00000400000000000000" pitchFamily="2" charset="-78"/>
              </a:rPr>
              <a:t>شايستگي </a:t>
            </a:r>
            <a:r>
              <a:rPr lang="fa-IR" altLang="en-US" sz="2800" dirty="0" smtClean="0">
                <a:cs typeface="B Nazanin" panose="00000400000000000000" pitchFamily="2" charset="-78"/>
              </a:rPr>
              <a:t>عبارت است از </a:t>
            </a:r>
            <a:r>
              <a:rPr lang="ar-SA" altLang="en-US" sz="2800" dirty="0" smtClean="0">
                <a:cs typeface="B Nazanin" panose="00000400000000000000" pitchFamily="2" charset="-78"/>
              </a:rPr>
              <a:t> دارا بودن دانش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dirty="0" smtClean="0">
                <a:cs typeface="B Nazanin" panose="00000400000000000000" pitchFamily="2" charset="-78"/>
              </a:rPr>
              <a:t> قضاوت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dirty="0" smtClean="0">
                <a:cs typeface="B Nazanin" panose="00000400000000000000" pitchFamily="2" charset="-78"/>
              </a:rPr>
              <a:t> مهارت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dirty="0" smtClean="0">
                <a:cs typeface="B Nazanin" panose="00000400000000000000" pitchFamily="2" charset="-78"/>
              </a:rPr>
              <a:t> انرژي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dirty="0" smtClean="0">
                <a:cs typeface="B Nazanin" panose="00000400000000000000" pitchFamily="2" charset="-78"/>
              </a:rPr>
              <a:t> توانايي و انگيزه لازم براي نشان دادن واكنش مناسب و مقتضي نسبت به مطالبات مربوط به مسئوليت‌هاي حرفه‏اي فرد </a:t>
            </a:r>
            <a:r>
              <a:rPr lang="fa-IR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(</a:t>
            </a:r>
            <a:r>
              <a:rPr lang="ar-SA" altLang="en-US" sz="2800" dirty="0" smtClean="0">
                <a:cs typeface="B Nazanin" panose="00000400000000000000" pitchFamily="2" charset="-78"/>
              </a:rPr>
              <a:t>روچ</a:t>
            </a:r>
            <a:r>
              <a:rPr lang="fa-IR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)</a:t>
            </a:r>
          </a:p>
          <a:p>
            <a:pPr algn="just" rtl="1"/>
            <a:endParaRPr lang="fa-IR" altLang="en-US" sz="2800" dirty="0" smtClean="0">
              <a:cs typeface="B Nazanin" panose="00000400000000000000" pitchFamily="2" charset="-78"/>
            </a:endParaRPr>
          </a:p>
          <a:p>
            <a:pPr algn="just" rtl="1"/>
            <a:r>
              <a:rPr lang="ar-SA" altLang="en-US" sz="2800" dirty="0" smtClean="0">
                <a:cs typeface="B Nazanin" panose="00000400000000000000" pitchFamily="2" charset="-78"/>
              </a:rPr>
              <a:t>شايستگي وجه تمايز فرد متخصص از مبتدي است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 </a:t>
            </a:r>
            <a:endParaRPr lang="fa-IR" altLang="en-US" sz="2800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just" rtl="1"/>
            <a:endParaRPr lang="fa-IR" altLang="en-US" sz="2800" dirty="0" smtClean="0">
              <a:cs typeface="B Nazanin" panose="00000400000000000000" pitchFamily="2" charset="-78"/>
            </a:endParaRPr>
          </a:p>
          <a:p>
            <a:pPr algn="just" rtl="1"/>
            <a:r>
              <a:rPr lang="ar-SA" altLang="en-US" sz="2800" dirty="0" smtClean="0">
                <a:cs typeface="B Nazanin" panose="00000400000000000000" pitchFamily="2" charset="-78"/>
              </a:rPr>
              <a:t>شايستگي چيزي است كه پرستاري در طول دوره‏هاي تحصيل و آموزش پايه و تکميلی اشتياق رسيدن به آن را دارد و به سمت آن حركت مي‏كند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en-US" altLang="en-US" sz="2800" dirty="0" smtClean="0">
                <a:cs typeface="B Nazanin" panose="00000400000000000000" pitchFamily="2" charset="-78"/>
              </a:rPr>
              <a:t> </a:t>
            </a:r>
            <a:endParaRPr lang="en-US" altLang="en-US" sz="28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altLang="en-US" sz="4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اطمينان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981200"/>
            <a:ext cx="6934200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80000"/>
              </a:lnSpc>
            </a:pPr>
            <a:r>
              <a:rPr lang="ar-SA" altLang="en-US" sz="2800" dirty="0" smtClean="0">
                <a:cs typeface="B Nazanin" panose="00000400000000000000" pitchFamily="2" charset="-78"/>
              </a:rPr>
              <a:t>بنيان مراقبت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dirty="0" smtClean="0">
                <a:cs typeface="B Nazanin" panose="00000400000000000000" pitchFamily="2" charset="-78"/>
              </a:rPr>
              <a:t> براساس يك رابطه مبتني بر اعتماد بنا شده است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ar-SA" altLang="en-US" sz="2800" dirty="0" smtClean="0">
                <a:cs typeface="B Nazanin" panose="00000400000000000000" pitchFamily="2" charset="-78"/>
              </a:rPr>
              <a:t> بدون چنين رابطه‏اي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dirty="0" smtClean="0">
                <a:cs typeface="B Nazanin" panose="00000400000000000000" pitchFamily="2" charset="-78"/>
              </a:rPr>
              <a:t> ذات و روح مراقبت به فنا مي‏رود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endParaRPr lang="fa-IR" altLang="en-US" sz="2800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80000"/>
              </a:lnSpc>
            </a:pPr>
            <a:endParaRPr lang="fa-IR" altLang="en-US" sz="2800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80000"/>
              </a:lnSpc>
            </a:pPr>
            <a:r>
              <a:rPr lang="ar-SA" altLang="en-US" sz="2800" dirty="0" smtClean="0">
                <a:cs typeface="B Nazanin" panose="00000400000000000000" pitchFamily="2" charset="-78"/>
              </a:rPr>
              <a:t> اطمينان امري متقابل است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dirty="0" smtClean="0">
                <a:cs typeface="B Nazanin" panose="00000400000000000000" pitchFamily="2" charset="-78"/>
              </a:rPr>
              <a:t> هر دو طرف يك رابطه بايد به يكديگر اعتماد داشته باشند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ar-SA" altLang="en-US" sz="2800" dirty="0" smtClean="0">
                <a:cs typeface="B Nazanin" panose="00000400000000000000" pitchFamily="2" charset="-78"/>
              </a:rPr>
              <a:t> هنگامي كه يكي از طرف</a:t>
            </a:r>
            <a:r>
              <a:rPr lang="fa-IR" altLang="en-US" sz="2800" dirty="0" smtClean="0">
                <a:cs typeface="B Nazanin" panose="00000400000000000000" pitchFamily="2" charset="-78"/>
              </a:rPr>
              <a:t>ين</a:t>
            </a:r>
            <a:r>
              <a:rPr lang="ar-SA" altLang="en-US" sz="2800" dirty="0" smtClean="0">
                <a:cs typeface="B Nazanin" panose="00000400000000000000" pitchFamily="2" charset="-78"/>
              </a:rPr>
              <a:t> رابطه در يك موقعيت حرفه‏اي قرار دارد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dirty="0" smtClean="0">
                <a:cs typeface="B Nazanin" panose="00000400000000000000" pitchFamily="2" charset="-78"/>
              </a:rPr>
              <a:t> طرف ديگر بايد اطمينان داشته باشد كه </a:t>
            </a:r>
            <a:r>
              <a:rPr lang="fa-IR" altLang="en-US" sz="2800" dirty="0" smtClean="0">
                <a:cs typeface="B Nazanin" panose="00000400000000000000" pitchFamily="2" charset="-78"/>
              </a:rPr>
              <a:t>به </a:t>
            </a:r>
            <a:r>
              <a:rPr lang="ar-SA" altLang="en-US" sz="2800" dirty="0" smtClean="0">
                <a:cs typeface="B Nazanin" panose="00000400000000000000" pitchFamily="2" charset="-78"/>
              </a:rPr>
              <a:t>اين </a:t>
            </a:r>
            <a:r>
              <a:rPr lang="fa-IR" altLang="en-US" sz="2800" dirty="0" smtClean="0">
                <a:cs typeface="B Nazanin" panose="00000400000000000000" pitchFamily="2" charset="-78"/>
              </a:rPr>
              <a:t>فرد </a:t>
            </a:r>
            <a:r>
              <a:rPr lang="ar-SA" altLang="en-US" sz="2800" dirty="0" smtClean="0">
                <a:cs typeface="B Nazanin" panose="00000400000000000000" pitchFamily="2" charset="-78"/>
              </a:rPr>
              <a:t>حرفه</a:t>
            </a:r>
            <a:r>
              <a:rPr lang="fa-IR" altLang="en-US" sz="2800" dirty="0" smtClean="0">
                <a:cs typeface="B Nazanin" panose="00000400000000000000" pitchFamily="2" charset="-78"/>
              </a:rPr>
              <a:t> اي</a:t>
            </a:r>
            <a:r>
              <a:rPr lang="ar-SA" altLang="en-US" sz="2800" dirty="0" smtClean="0">
                <a:cs typeface="B Nazanin" panose="00000400000000000000" pitchFamily="2" charset="-78"/>
              </a:rPr>
              <a:t> مي‏توان اعتماد كرد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ar-SA" altLang="en-US" sz="2800" dirty="0" smtClean="0">
                <a:cs typeface="B Nazanin" panose="00000400000000000000" pitchFamily="2" charset="-78"/>
              </a:rPr>
              <a:t> اين امر بستگي شديدي به ميزان صداقت بين آنان دارد </a:t>
            </a:r>
            <a:endParaRPr lang="en-US" altLang="en-US" sz="28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altLang="en-US" sz="4000" b="1" dirty="0">
                <a:solidFill>
                  <a:srgbClr val="FFFF00"/>
                </a:solidFill>
                <a:cs typeface="B Nazanin" panose="00000400000000000000" pitchFamily="2" charset="-78"/>
              </a:rPr>
              <a:t>وجدان</a:t>
            </a:r>
            <a:r>
              <a:rPr lang="ar-SA" altLang="en-US" sz="4000" dirty="0">
                <a:cs typeface="B Nazanin" panose="00000400000000000000" pitchFamily="2" charset="-78"/>
              </a:rPr>
              <a:t/>
            </a:r>
            <a:br>
              <a:rPr lang="ar-SA" altLang="en-US" sz="4000" dirty="0">
                <a:cs typeface="B Nazanin" panose="00000400000000000000" pitchFamily="2" charset="-78"/>
              </a:rPr>
            </a:br>
            <a:endParaRPr lang="en-US" altLang="en-US" sz="4000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1371600"/>
            <a:ext cx="6019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altLang="en-US" sz="2800" b="1" dirty="0" smtClean="0">
                <a:cs typeface="B Nazanin" panose="00000400000000000000" pitchFamily="2" charset="-78"/>
              </a:rPr>
              <a:t>واژه «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وجدان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» را مي‏توان به عنوان حالتي از يك آگاهي معنوي تعريف كرد</a:t>
            </a:r>
            <a:endParaRPr lang="fa-IR" altLang="en-US" sz="2800" b="1" dirty="0" smtClean="0">
              <a:cs typeface="B Nazanin" panose="00000400000000000000" pitchFamily="2" charset="-78"/>
            </a:endParaRPr>
          </a:p>
          <a:p>
            <a:pPr algn="r" rtl="1"/>
            <a:endParaRPr lang="fa-IR" altLang="en-US" sz="2800" b="1" dirty="0" smtClean="0">
              <a:cs typeface="B Nazanin" panose="00000400000000000000" pitchFamily="2" charset="-78"/>
            </a:endParaRPr>
          </a:p>
          <a:p>
            <a:pPr algn="r" rtl="1"/>
            <a:r>
              <a:rPr lang="ar-SA" altLang="en-US" sz="2800" b="1" dirty="0" smtClean="0">
                <a:cs typeface="B Nazanin" panose="00000400000000000000" pitchFamily="2" charset="-78"/>
              </a:rPr>
              <a:t> محدوده اي که رفتارهاي فرد را متناسب با جنبه اخلاقي مسايل، جهت‏ مي‌دهد </a:t>
            </a:r>
            <a:r>
              <a:rPr lang="ar-SA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(</a:t>
            </a:r>
            <a:r>
              <a:rPr lang="ar-SA" altLang="en-US" sz="2800" b="1" dirty="0" smtClean="0">
                <a:cs typeface="B Nazanin" panose="00000400000000000000" pitchFamily="2" charset="-78"/>
              </a:rPr>
              <a:t>روچ</a:t>
            </a:r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)</a:t>
            </a:r>
          </a:p>
          <a:p>
            <a:pPr algn="r" rtl="1"/>
            <a:endParaRPr lang="fa-IR" altLang="en-US" sz="2800" b="1" dirty="0" smtClean="0">
              <a:cs typeface="B Nazanin" panose="00000400000000000000" pitchFamily="2" charset="-78"/>
            </a:endParaRPr>
          </a:p>
          <a:p>
            <a:pPr algn="r" rtl="1"/>
            <a:r>
              <a:rPr lang="ar-SA" altLang="en-US" sz="2800" b="1" dirty="0" smtClean="0">
                <a:cs typeface="B Nazanin" panose="00000400000000000000" pitchFamily="2" charset="-78"/>
              </a:rPr>
              <a:t>وجدان اساس يك رفتار اخلاقي را شکل مي‏دهد</a:t>
            </a:r>
            <a:endParaRPr lang="en-US" sz="2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5486400"/>
          </a:xfrm>
        </p:spPr>
        <p:txBody>
          <a:bodyPr>
            <a:noAutofit/>
          </a:bodyPr>
          <a:lstStyle/>
          <a:p>
            <a:pPr rtl="1">
              <a:lnSpc>
                <a:spcPct val="80000"/>
              </a:lnSpc>
            </a:pPr>
            <a:r>
              <a:rPr lang="en-US" altLang="en-US" sz="4400" dirty="0" smtClean="0">
                <a:cs typeface="B Nazanin" panose="00000400000000000000" pitchFamily="2" charset="-78"/>
              </a:rPr>
              <a:t/>
            </a:r>
            <a:br>
              <a:rPr lang="en-US" altLang="en-US" sz="4400" dirty="0" smtClean="0"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5438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altLang="en-US" sz="2800" dirty="0" smtClean="0">
                <a:cs typeface="B Nazanin" panose="00000400000000000000" pitchFamily="2" charset="-78"/>
              </a:rPr>
              <a:t>وجدان</a:t>
            </a:r>
            <a:r>
              <a:rPr lang="ar-SA" altLang="en-US" sz="2800" dirty="0" smtClean="0">
                <a:cs typeface="B Nazanin" panose="00000400000000000000" pitchFamily="2" charset="-78"/>
              </a:rPr>
              <a:t> يك وفاداري نسبت به خود محسوب مي‏شد كه ما بايد به عنوان يك حق فطري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dirty="0" smtClean="0">
                <a:cs typeface="B Nazanin" panose="00000400000000000000" pitchFamily="2" charset="-78"/>
              </a:rPr>
              <a:t> و به عنوان انجام وظيفه‏اي در پاسخ به چيزي فراتر از خودمان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ar-SA" altLang="en-US" sz="2800" dirty="0" smtClean="0">
                <a:cs typeface="B Nazanin" panose="00000400000000000000" pitchFamily="2" charset="-78"/>
              </a:rPr>
              <a:t>به وجود آن در خود و ديگران احترام بگذاريم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ar-SA" altLang="en-US" sz="2800" dirty="0" smtClean="0"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cs typeface="B Nazanin" panose="00000400000000000000" pitchFamily="2" charset="-78"/>
              </a:rPr>
              <a:t/>
            </a:r>
            <a:br>
              <a:rPr lang="fa-IR" altLang="en-US" sz="2800" dirty="0" smtClean="0">
                <a:cs typeface="B Nazanin" panose="00000400000000000000" pitchFamily="2" charset="-78"/>
              </a:rPr>
            </a:br>
            <a:r>
              <a:rPr lang="fa-IR" altLang="en-US" sz="2800" dirty="0" smtClean="0">
                <a:cs typeface="B Nazanin" panose="00000400000000000000" pitchFamily="2" charset="-78"/>
              </a:rPr>
              <a:t/>
            </a:r>
            <a:br>
              <a:rPr lang="fa-IR" altLang="en-US" sz="2800" dirty="0" smtClean="0">
                <a:cs typeface="B Nazanin" panose="00000400000000000000" pitchFamily="2" charset="-78"/>
              </a:rPr>
            </a:br>
            <a:r>
              <a:rPr lang="ar-SA" altLang="en-US" sz="2800" dirty="0" smtClean="0">
                <a:cs typeface="B Nazanin" panose="00000400000000000000" pitchFamily="2" charset="-78"/>
              </a:rPr>
              <a:t>هنگامي كه اجازه مي‌دهيم وجدان ما سست عمل کند و يا در مقابل دليل تراشي و توجيهات عقلاني قرار گيرد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ar-SA" altLang="en-US" sz="2800" dirty="0" smtClean="0">
                <a:cs typeface="B Nazanin" panose="00000400000000000000" pitchFamily="2" charset="-78"/>
              </a:rPr>
              <a:t> امکان دارد رفتارهایی از ما سر بزند كه كمتر موردقبول يا پسنديده باشد</a:t>
            </a:r>
            <a:r>
              <a:rPr lang="ar-SA" altLang="en-US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ar-SA" altLang="en-US" sz="2800" dirty="0" smtClean="0">
                <a:cs typeface="B Nazanin" panose="00000400000000000000" pitchFamily="2" charset="-78"/>
              </a:rPr>
              <a:t/>
            </a:r>
            <a:br>
              <a:rPr lang="ar-SA" altLang="en-US" sz="2800" dirty="0" smtClean="0">
                <a:cs typeface="B Nazanin" panose="00000400000000000000" pitchFamily="2" charset="-78"/>
              </a:rPr>
            </a:br>
            <a:r>
              <a:rPr lang="fa-IR" altLang="en-US" sz="2800" dirty="0" smtClean="0">
                <a:cs typeface="B Nazanin" panose="00000400000000000000" pitchFamily="2" charset="-78"/>
              </a:rPr>
              <a:t/>
            </a:r>
            <a:br>
              <a:rPr lang="fa-IR" altLang="en-US" sz="2800" dirty="0" smtClean="0">
                <a:cs typeface="B Nazanin" panose="00000400000000000000" pitchFamily="2" charset="-78"/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</a:t>
            </a:r>
            <a:r>
              <a:rPr lang="fa-IR" sz="36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 راهنماهای اخلاقی در بخش پرستار و جامعه عبارتند از</a:t>
            </a:r>
            <a:r>
              <a:rPr lang="fa-IR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: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95400"/>
            <a:ext cx="7848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پرستار باید:</a:t>
            </a:r>
          </a:p>
          <a:p>
            <a:pPr algn="just" rtl="1"/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1-</a:t>
            </a:r>
            <a:r>
              <a:rPr lang="fa-IR" sz="2800" b="1" dirty="0" smtClean="0">
                <a:cs typeface="B Nazanin" panose="00000400000000000000" pitchFamily="2" charset="-78"/>
              </a:rPr>
              <a:t> در جهت </a:t>
            </a:r>
            <a:r>
              <a:rPr lang="fa-IR" sz="2800" b="1" dirty="0" smtClean="0">
                <a:solidFill>
                  <a:srgbClr val="66FF33"/>
                </a:solidFill>
                <a:cs typeface="B Nazanin" panose="00000400000000000000" pitchFamily="2" charset="-78"/>
              </a:rPr>
              <a:t>ارتقای سلامت جامعه</a:t>
            </a:r>
            <a:r>
              <a:rPr lang="fa-IR" sz="2800" b="1" dirty="0" smtClean="0">
                <a:cs typeface="B Nazanin" panose="00000400000000000000" pitchFamily="2" charset="-78"/>
              </a:rPr>
              <a:t>، </a:t>
            </a:r>
            <a:r>
              <a:rPr lang="fa-IR" sz="2800" b="1" dirty="0" smtClean="0">
                <a:solidFill>
                  <a:srgbClr val="66FF33"/>
                </a:solidFill>
                <a:cs typeface="B Nazanin" panose="00000400000000000000" pitchFamily="2" charset="-78"/>
              </a:rPr>
              <a:t>پیشگیری از بیماری ها</a:t>
            </a:r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، </a:t>
            </a:r>
            <a:r>
              <a:rPr lang="fa-IR" sz="2800" b="1" dirty="0" smtClean="0">
                <a:solidFill>
                  <a:srgbClr val="66FF33"/>
                </a:solidFill>
                <a:cs typeface="B Nazanin" panose="00000400000000000000" pitchFamily="2" charset="-78"/>
              </a:rPr>
              <a:t>اعاده</a:t>
            </a:r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solidFill>
                  <a:srgbClr val="66FF33"/>
                </a:solidFill>
                <a:cs typeface="B Nazanin" panose="00000400000000000000" pitchFamily="2" charset="-78"/>
              </a:rPr>
              <a:t>سلامت و کاهش درد و رنج</a:t>
            </a:r>
            <a:r>
              <a:rPr lang="fa-IR" sz="2800" b="1" dirty="0" smtClean="0">
                <a:cs typeface="B Nazanin" panose="00000400000000000000" pitchFamily="2" charset="-78"/>
              </a:rPr>
              <a:t>، کوشش کند و آن را رسالت اصلی خود بداند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</a:p>
          <a:p>
            <a:pPr algn="just" rtl="1"/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2-</a:t>
            </a:r>
            <a:r>
              <a:rPr lang="fa-IR" sz="2800" b="1" dirty="0" smtClean="0">
                <a:cs typeface="B Nazanin" panose="00000400000000000000" pitchFamily="2" charset="-78"/>
              </a:rPr>
              <a:t> مراقبت پرستاری را صرفنظر از نژاد، ملیت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800" b="1" dirty="0" smtClean="0">
                <a:cs typeface="B Nazanin" panose="00000400000000000000" pitchFamily="2" charset="-78"/>
              </a:rPr>
              <a:t> مذهب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800" b="1" dirty="0" smtClean="0">
                <a:cs typeface="B Nazanin" panose="00000400000000000000" pitchFamily="2" charset="-78"/>
              </a:rPr>
              <a:t> فرهنگ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800" b="1" dirty="0" smtClean="0">
                <a:cs typeface="B Nazanin" panose="00000400000000000000" pitchFamily="2" charset="-78"/>
              </a:rPr>
              <a:t> جنس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800" b="1" dirty="0" smtClean="0">
                <a:cs typeface="B Nazanin" panose="00000400000000000000" pitchFamily="2" charset="-78"/>
              </a:rPr>
              <a:t> سن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800" b="1" dirty="0" smtClean="0">
                <a:cs typeface="B Nazanin" panose="00000400000000000000" pitchFamily="2" charset="-78"/>
              </a:rPr>
              <a:t>وضعیت اقتصادی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-</a:t>
            </a:r>
            <a:r>
              <a:rPr lang="fa-IR" sz="2800" b="1" dirty="0" smtClean="0">
                <a:cs typeface="B Nazanin" panose="00000400000000000000" pitchFamily="2" charset="-78"/>
              </a:rPr>
              <a:t>اجتماعی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800" b="1" dirty="0" smtClean="0">
                <a:cs typeface="B Nazanin" panose="00000400000000000000" pitchFamily="2" charset="-78"/>
              </a:rPr>
              <a:t>مسائل سیاسی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800" b="1" dirty="0" smtClean="0">
                <a:cs typeface="B Nazanin" panose="00000400000000000000" pitchFamily="2" charset="-78"/>
              </a:rPr>
              <a:t> بیماری جسمی یا روحی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-</a:t>
            </a:r>
            <a:r>
              <a:rPr lang="fa-IR" sz="2800" b="1" dirty="0" smtClean="0">
                <a:cs typeface="B Nazanin" panose="00000400000000000000" pitchFamily="2" charset="-78"/>
              </a:rPr>
              <a:t>روانی یا هر عامل دیگری ارائه دهد و در جهت حذف بی عدالتی و نابرابری در جامعه بکوشد. </a:t>
            </a:r>
          </a:p>
          <a:p>
            <a:pPr algn="just" rtl="1"/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3- </a:t>
            </a:r>
            <a:r>
              <a:rPr lang="fa-IR" sz="2800" b="1" dirty="0" smtClean="0">
                <a:cs typeface="B Nazanin" panose="00000400000000000000" pitchFamily="2" charset="-78"/>
              </a:rPr>
              <a:t>مراقبت های پرستاری را با رعایت احترام به حقوق انسانی و تا حد امكان با در نظر گرفتن ارزش ها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800" b="1" dirty="0" smtClean="0">
                <a:cs typeface="B Nazanin" panose="00000400000000000000" pitchFamily="2" charset="-78"/>
              </a:rPr>
              <a:t>آداب و رسوم اجتماعی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800" b="1" dirty="0" smtClean="0">
                <a:cs typeface="B Nazanin" panose="00000400000000000000" pitchFamily="2" charset="-78"/>
              </a:rPr>
              <a:t> فرهنگی و اعتقادات دینی مددجو/بیمار ارائه دهد.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229600" cy="1143000"/>
          </a:xfrm>
        </p:spPr>
        <p:txBody>
          <a:bodyPr>
            <a:normAutofit fontScale="90000"/>
          </a:bodyPr>
          <a:lstStyle/>
          <a:p>
            <a:pPr marL="0" indent="0" algn="r" rtl="1"/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4-</a:t>
            </a:r>
            <a:r>
              <a:rPr lang="fa-IR" sz="2700" dirty="0" smtClean="0">
                <a:cs typeface="B Nazanin" panose="00000400000000000000" pitchFamily="2" charset="-78"/>
              </a:rPr>
              <a:t> 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به جامعه در زمینه های ارتقای سلامتی و پیشگیری از بیماری ها آموزش دهد و این را از مهمترین مسئولیت های خود بداند. مراقبت پرستاری و آموزش استاندارد باید متناسب با فرهنگ، باورها، ارزش‌ها و نیازهای افراد ارائه شود.</a:t>
            </a:r>
            <a:r>
              <a:rPr lang="fa-IR" sz="2700" dirty="0" smtClean="0">
                <a:cs typeface="B Nazanin" panose="00000400000000000000" pitchFamily="2" charset="-78"/>
              </a:rPr>
              <a:t/>
            </a:r>
            <a:br>
              <a:rPr lang="fa-IR" sz="2700" dirty="0" smtClean="0">
                <a:cs typeface="B Nazanin" panose="00000400000000000000" pitchFamily="2" charset="-78"/>
              </a:rPr>
            </a:b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5-</a:t>
            </a:r>
            <a:r>
              <a:rPr lang="fa-IR" sz="2700" dirty="0" smtClean="0">
                <a:cs typeface="B Nazanin" panose="00000400000000000000" pitchFamily="2" charset="-78"/>
              </a:rPr>
              <a:t> 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به چالش ها و مسائل اخلاقی در محیط جامعه و محیط کار که قداست حرفه پرستاری را مخدوش می كند توجه و حساسیت داشته، در مواقع لازم راه حل و پاسخ مناسب را پیشنهاد دهد</a:t>
            </a:r>
            <a:r>
              <a:rPr lang="fa-IR" sz="2700" dirty="0" smtClean="0">
                <a:cs typeface="B Nazanin" panose="00000400000000000000" pitchFamily="2" charset="-78"/>
              </a:rPr>
              <a:t>.</a:t>
            </a:r>
            <a:br>
              <a:rPr lang="fa-IR" sz="2700" dirty="0" smtClean="0">
                <a:cs typeface="B Nazanin" panose="00000400000000000000" pitchFamily="2" charset="-78"/>
              </a:rPr>
            </a:b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6-</a:t>
            </a:r>
            <a:r>
              <a:rPr lang="fa-IR" sz="2700" dirty="0" smtClean="0">
                <a:cs typeface="B Nazanin" panose="00000400000000000000" pitchFamily="2" charset="-78"/>
              </a:rPr>
              <a:t> 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ضمن همکاری و هماهنگی با سایر افراد، گروه ها و نهادهای اجتماعی جهت برطرف کردن نیازهای اجتماعی و رفع مسایل اخلاقی مطرح در حیطه مراقبت های سلامت تلاش كند.</a:t>
            </a:r>
            <a:r>
              <a:rPr lang="fa-IR" sz="2700" dirty="0" smtClean="0">
                <a:cs typeface="B Nazanin" panose="00000400000000000000" pitchFamily="2" charset="-78"/>
              </a:rPr>
              <a:t/>
            </a:r>
            <a:br>
              <a:rPr lang="fa-IR" sz="2700" dirty="0" smtClean="0">
                <a:cs typeface="B Nazanin" panose="00000400000000000000" pitchFamily="2" charset="-78"/>
              </a:rPr>
            </a:b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7-</a:t>
            </a:r>
            <a:r>
              <a:rPr lang="fa-IR" sz="2700" dirty="0" smtClean="0">
                <a:cs typeface="B Nazanin" panose="00000400000000000000" pitchFamily="2" charset="-78"/>
              </a:rPr>
              <a:t> 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به گروه ها و افراد آسیب پذیر از قبیل کودکان، سالمندان، افراد دچار ناتوانی و معلولیت های جسمی، بیماران روانی و مانند آن ها توجه ویژه کند.</a:t>
            </a:r>
            <a:r>
              <a:rPr lang="fa-IR" sz="2700" dirty="0" smtClean="0">
                <a:cs typeface="B Nazanin" panose="00000400000000000000" pitchFamily="2" charset="-78"/>
              </a:rPr>
              <a:t/>
            </a:r>
            <a:br>
              <a:rPr lang="fa-IR" sz="2700" dirty="0" smtClean="0">
                <a:cs typeface="B Nazanin" panose="00000400000000000000" pitchFamily="2" charset="-78"/>
              </a:rPr>
            </a:b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8-</a:t>
            </a:r>
            <a:r>
              <a:rPr lang="fa-IR" sz="2700" dirty="0" smtClean="0">
                <a:cs typeface="B Nazanin" panose="00000400000000000000" pitchFamily="2" charset="-78"/>
              </a:rPr>
              <a:t> 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ضمن توجه به سلامت در سطح محلی، در راستای حصول اهداف سلامت در سطح ملی و جهانی نیز تلاش و همکاری كند</a:t>
            </a:r>
            <a:r>
              <a:rPr lang="fa-IR" sz="2700" dirty="0" smtClean="0">
                <a:cs typeface="B Nazanin" panose="00000400000000000000" pitchFamily="2" charset="-78"/>
              </a:rPr>
              <a:t>.</a:t>
            </a:r>
            <a:br>
              <a:rPr lang="fa-IR" sz="2700" dirty="0" smtClean="0">
                <a:cs typeface="B Nazanin" panose="00000400000000000000" pitchFamily="2" charset="-78"/>
              </a:rPr>
            </a:b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9-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در</a:t>
            </a:r>
            <a:r>
              <a:rPr lang="fa-IR" sz="2700" dirty="0" smtClean="0">
                <a:cs typeface="B Nazanin" panose="00000400000000000000" pitchFamily="2" charset="-78"/>
              </a:rPr>
              <a:t> 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بحران ها و حوادث طبیعی همچون جنگ، زلزله، سیل، همه گیری بیماری ها و مانند آن ها مسئولیت ها و وظایف خود را‌ با درنظر گرفتن احتیاطات لازم</a:t>
            </a:r>
            <a:r>
              <a:rPr lang="fa-IR" sz="1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انجام دهد</a:t>
            </a:r>
            <a:r>
              <a:rPr lang="fa-IR" sz="1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. </a:t>
            </a:r>
            <a:r>
              <a:rPr lang="fa-IR" sz="4400" dirty="0" smtClean="0">
                <a:cs typeface="B Nazanin" panose="00000400000000000000" pitchFamily="2" charset="-78"/>
              </a:rPr>
              <a:t/>
            </a:r>
            <a:br>
              <a:rPr lang="fa-IR" sz="4400" dirty="0" smtClean="0">
                <a:cs typeface="B Nazanin" panose="00000400000000000000" pitchFamily="2" charset="-78"/>
              </a:rPr>
            </a:b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dirty="0" smtClean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راهنماهای اخلاقی در بخش پرستار و تعهد حرفه‌ای عبارتند از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7924800" cy="4503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fontAlgn="t">
              <a:lnSpc>
                <a:spcPts val="2160"/>
              </a:lnSpc>
              <a:spcAft>
                <a:spcPts val="1000"/>
              </a:spcAft>
            </a:pPr>
            <a:r>
              <a:rPr lang="ar-SA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پرستار باید</a:t>
            </a:r>
            <a:r>
              <a:rPr 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:</a:t>
            </a:r>
            <a:endParaRPr lang="en-US" sz="2000" b="1" dirty="0" smtClean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1</a:t>
            </a:r>
            <a:r>
              <a:rPr lang="fa-IR" sz="20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-</a:t>
            </a: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cs typeface="B Nazanin" panose="00000400000000000000" pitchFamily="2" charset="-78"/>
              </a:rPr>
              <a:t>هنگام اجرای مداخلات پرستاری و تصمیم گیری های بالینی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000" b="1" dirty="0" smtClean="0">
                <a:cs typeface="B Nazanin" panose="00000400000000000000" pitchFamily="2" charset="-78"/>
              </a:rPr>
              <a:t>مسئولیت های اخلاقی را همانند مسئولیت های حقوقی و حرفه ای در نظر بگیرد.</a:t>
            </a:r>
            <a:endParaRPr lang="fa-IR" sz="2000" b="1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2-</a:t>
            </a:r>
            <a:r>
              <a:rPr lang="fa-IR" sz="2000" b="1" dirty="0" smtClean="0">
                <a:cs typeface="B Nazanin" panose="00000400000000000000" pitchFamily="2" charset="-78"/>
              </a:rPr>
              <a:t> در حد وظایف و اختیارات خود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، </a:t>
            </a:r>
            <a:r>
              <a:rPr lang="fa-IR" sz="2000" b="1" dirty="0" smtClean="0">
                <a:cs typeface="B Nazanin" panose="00000400000000000000" pitchFamily="2" charset="-78"/>
              </a:rPr>
              <a:t>در جهت فراهم آوردن محیطی امن و سالم برای مددجو/بیمار کوشا باشد.</a:t>
            </a:r>
            <a:endParaRPr lang="fa-IR" sz="2000" b="1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3-</a:t>
            </a:r>
            <a:r>
              <a:rPr lang="fa-IR" sz="2000" b="1" dirty="0" smtClean="0">
                <a:cs typeface="B Nazanin" panose="00000400000000000000" pitchFamily="2" charset="-78"/>
              </a:rPr>
              <a:t> با حضور به موقع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000" b="1" dirty="0" smtClean="0">
                <a:cs typeface="B Nazanin" panose="00000400000000000000" pitchFamily="2" charset="-78"/>
              </a:rPr>
              <a:t> انجام وظایف حرفه ای به نحو احسن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000" b="1" dirty="0" smtClean="0">
                <a:cs typeface="B Nazanin" panose="00000400000000000000" pitchFamily="2" charset="-78"/>
              </a:rPr>
              <a:t> و ثبت دقیق و کامل مراقبت های انجام شده،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cs typeface="B Nazanin" panose="00000400000000000000" pitchFamily="2" charset="-78"/>
              </a:rPr>
              <a:t>امنیت مددجو/بیمار را تأمین کند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000" b="1" dirty="0" smtClean="0">
                <a:cs typeface="B Nazanin" panose="00000400000000000000" pitchFamily="2" charset="-78"/>
              </a:rPr>
              <a:t> </a:t>
            </a:r>
          </a:p>
          <a:p>
            <a:pPr algn="just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4-</a:t>
            </a:r>
            <a:r>
              <a:rPr lang="fa-IR" sz="2000" b="1" dirty="0" smtClean="0">
                <a:cs typeface="B Nazanin" panose="00000400000000000000" pitchFamily="2" charset="-78"/>
              </a:rPr>
              <a:t> براساس استانداردهای حرفه ای حاصل از نتایج تحقیقات معتبر و شواهد موجود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000" b="1" dirty="0" smtClean="0">
                <a:cs typeface="B Nazanin" panose="00000400000000000000" pitchFamily="2" charset="-78"/>
              </a:rPr>
              <a:t> بهترین مراقبت را به مددجو/بیمار ارائه دهد.</a:t>
            </a:r>
            <a:endParaRPr lang="fa-IR" sz="2000" b="1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5-</a:t>
            </a:r>
            <a:r>
              <a:rPr lang="fa-IR" sz="2000" b="1" dirty="0" smtClean="0">
                <a:cs typeface="B Nazanin" panose="00000400000000000000" pitchFamily="2" charset="-78"/>
              </a:rPr>
              <a:t> تمام مداخلات پرستاری را با حفظ عزت و احترام مددجو/ بیمار و خانواده‌ او انجام دهد.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</a:t>
            </a:r>
          </a:p>
          <a:p>
            <a:pPr algn="just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6-</a:t>
            </a:r>
            <a:r>
              <a:rPr lang="fa-IR" sz="2000" b="1" dirty="0" smtClean="0">
                <a:cs typeface="B Nazanin" panose="00000400000000000000" pitchFamily="2" charset="-78"/>
              </a:rPr>
              <a:t> حداکثر کوشش خود را برای حفظ اسرار بیمار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000" b="1" dirty="0" smtClean="0">
                <a:cs typeface="B Nazanin" panose="00000400000000000000" pitchFamily="2" charset="-78"/>
              </a:rPr>
              <a:t> رعایت حریم خصوصی او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000" b="1" dirty="0" smtClean="0">
                <a:cs typeface="B Nazanin" panose="00000400000000000000" pitchFamily="2" charset="-78"/>
              </a:rPr>
              <a:t> احترام به استقلال فردی و کسب رضایت آگاهانه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000" b="1" dirty="0" smtClean="0">
                <a:cs typeface="B Nazanin" panose="00000400000000000000" pitchFamily="2" charset="-78"/>
              </a:rPr>
              <a:t> به عمل آورد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7-</a:t>
            </a:r>
            <a:r>
              <a:rPr lang="fa-IR" sz="2000" b="1" dirty="0" smtClean="0">
                <a:cs typeface="B Nazanin" panose="00000400000000000000" pitchFamily="2" charset="-78"/>
              </a:rPr>
              <a:t> با شناسایی و گزارش خطاهای حرفه ای همکاران تیم درمانی از بروز صدمات احتمالی به مددجو/ بیمار پیشگیری کند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endParaRPr lang="fa-IR" sz="2000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8610600" cy="3200400"/>
          </a:xfrm>
        </p:spPr>
        <p:txBody>
          <a:bodyPr>
            <a:normAutofit/>
          </a:bodyPr>
          <a:lstStyle/>
          <a:p>
            <a:pPr algn="r"/>
            <a:r>
              <a:rPr lang="fa-IR" dirty="0" smtClean="0">
                <a:solidFill>
                  <a:srgbClr val="FFFF00"/>
                </a:solidFill>
              </a:rPr>
              <a:t>اخلاق پرستاری</a:t>
            </a:r>
            <a:r>
              <a:rPr lang="fa-IR" dirty="0" smtClean="0">
                <a:solidFill>
                  <a:schemeClr val="bg1"/>
                </a:solidFill>
              </a:rPr>
              <a:t>:</a:t>
            </a:r>
            <a:r>
              <a:rPr lang="fa-IR" sz="2800" dirty="0" smtClean="0">
                <a:solidFill>
                  <a:schemeClr val="tx1"/>
                </a:solidFill>
              </a:rPr>
              <a:t>شاخه‌ای از </a:t>
            </a:r>
            <a:r>
              <a:rPr lang="fa-IR" sz="2800" u="sng" dirty="0" smtClean="0">
                <a:solidFill>
                  <a:schemeClr val="tx1"/>
                </a:solidFill>
                <a:hlinkClick r:id="rId3" tooltip="اخلاق کاربردی"/>
              </a:rPr>
              <a:t>اخلاق کاربردی</a:t>
            </a:r>
            <a:r>
              <a:rPr lang="fa-IR" sz="2800" dirty="0" smtClean="0">
                <a:solidFill>
                  <a:schemeClr val="tx1"/>
                </a:solidFill>
              </a:rPr>
              <a:t> بوده و به مجموعه </a:t>
            </a:r>
            <a:r>
              <a:rPr lang="fa-IR" sz="2800" u="sng" dirty="0" smtClean="0">
                <a:solidFill>
                  <a:schemeClr val="tx1"/>
                </a:solidFill>
                <a:hlinkClick r:id="rId4" tooltip="رفتار"/>
              </a:rPr>
              <a:t>رفتارها</a:t>
            </a:r>
            <a:r>
              <a:rPr lang="fa-IR" sz="2800" dirty="0" smtClean="0">
                <a:solidFill>
                  <a:schemeClr val="tx1"/>
                </a:solidFill>
              </a:rPr>
              <a:t> و کردارهای انسانی و حرفه‌ای مورد انتظار از یک </a:t>
            </a:r>
            <a:r>
              <a:rPr lang="fa-IR" sz="2800" u="sng" dirty="0" smtClean="0">
                <a:solidFill>
                  <a:schemeClr val="tx1"/>
                </a:solidFill>
                <a:hlinkClick r:id="rId5" tooltip="پرستار"/>
              </a:rPr>
              <a:t>پرستار</a:t>
            </a:r>
            <a:r>
              <a:rPr lang="fa-IR" sz="2800" dirty="0" smtClean="0">
                <a:solidFill>
                  <a:schemeClr val="tx1"/>
                </a:solidFill>
              </a:rPr>
              <a:t> در انجام وظایف </a:t>
            </a:r>
            <a:r>
              <a:rPr lang="fa-IR" sz="2800" u="sng" dirty="0" smtClean="0">
                <a:solidFill>
                  <a:schemeClr val="tx1"/>
                </a:solidFill>
                <a:hlinkClick r:id="rId6" tooltip="پرستاری"/>
              </a:rPr>
              <a:t>پرستاری</a:t>
            </a:r>
            <a:r>
              <a:rPr lang="fa-IR" sz="2800" dirty="0" smtClean="0">
                <a:solidFill>
                  <a:schemeClr val="tx1"/>
                </a:solidFill>
              </a:rPr>
              <a:t> گفته می‌شود</a:t>
            </a:r>
            <a:r>
              <a:rPr lang="fa-IR" sz="2800" dirty="0" smtClean="0">
                <a:solidFill>
                  <a:srgbClr val="FFFF00"/>
                </a:solidFill>
              </a:rPr>
              <a:t>.</a:t>
            </a:r>
            <a:r>
              <a:rPr lang="fa-IR" sz="2800" dirty="0" smtClean="0">
                <a:solidFill>
                  <a:schemeClr val="tx1"/>
                </a:solidFill>
              </a:rPr>
              <a:t> این رفتارها و کردارها باید به‌صورت ویژگی‌های فردی در برقراری ارتباط با </a:t>
            </a:r>
            <a:r>
              <a:rPr lang="fa-IR" sz="2800" u="sng" dirty="0" smtClean="0">
                <a:solidFill>
                  <a:schemeClr val="tx1"/>
                </a:solidFill>
                <a:hlinkClick r:id="rId7" tooltip="بیمار"/>
              </a:rPr>
              <a:t>بیمار</a:t>
            </a:r>
            <a:r>
              <a:rPr lang="fa-IR" sz="2800" dirty="0" smtClean="0">
                <a:solidFill>
                  <a:srgbClr val="FFFF00"/>
                </a:solidFill>
              </a:rPr>
              <a:t>،</a:t>
            </a:r>
            <a:r>
              <a:rPr lang="fa-IR" sz="2800" dirty="0" smtClean="0">
                <a:solidFill>
                  <a:schemeClr val="tx1"/>
                </a:solidFill>
              </a:rPr>
              <a:t> بستگان و همراهان بیمار</a:t>
            </a:r>
            <a:r>
              <a:rPr lang="fa-IR" sz="2800" dirty="0" smtClean="0">
                <a:solidFill>
                  <a:srgbClr val="FFFF00"/>
                </a:solidFill>
              </a:rPr>
              <a:t>، </a:t>
            </a:r>
            <a:r>
              <a:rPr lang="fa-IR" sz="2800" dirty="0" smtClean="0">
                <a:solidFill>
                  <a:schemeClr val="tx1"/>
                </a:solidFill>
              </a:rPr>
              <a:t>همکاران</a:t>
            </a:r>
            <a:r>
              <a:rPr lang="fa-IR" sz="2800" dirty="0" smtClean="0">
                <a:solidFill>
                  <a:srgbClr val="FFFF00"/>
                </a:solidFill>
              </a:rPr>
              <a:t>، </a:t>
            </a:r>
            <a:r>
              <a:rPr lang="fa-IR" sz="2800" dirty="0" smtClean="0">
                <a:solidFill>
                  <a:schemeClr val="tx1"/>
                </a:solidFill>
              </a:rPr>
              <a:t>محیط کار</a:t>
            </a:r>
            <a:r>
              <a:rPr lang="fa-IR" sz="2800" dirty="0" smtClean="0">
                <a:solidFill>
                  <a:srgbClr val="FFFF00"/>
                </a:solidFill>
              </a:rPr>
              <a:t>،</a:t>
            </a:r>
            <a:r>
              <a:rPr lang="fa-IR" sz="2800" dirty="0" smtClean="0">
                <a:solidFill>
                  <a:schemeClr val="tx1"/>
                </a:solidFill>
              </a:rPr>
              <a:t> </a:t>
            </a:r>
            <a:r>
              <a:rPr lang="fa-IR" sz="2800" u="sng" dirty="0" smtClean="0">
                <a:solidFill>
                  <a:schemeClr val="tx1"/>
                </a:solidFill>
                <a:hlinkClick r:id="rId8" tooltip="جامعه"/>
              </a:rPr>
              <a:t>جامعه</a:t>
            </a:r>
            <a:r>
              <a:rPr lang="fa-IR" sz="2800" dirty="0" smtClean="0">
                <a:solidFill>
                  <a:srgbClr val="FFFF00"/>
                </a:solidFill>
              </a:rPr>
              <a:t>،</a:t>
            </a:r>
            <a:r>
              <a:rPr lang="fa-IR" sz="2800" dirty="0" smtClean="0">
                <a:solidFill>
                  <a:schemeClr val="tx1"/>
                </a:solidFill>
              </a:rPr>
              <a:t> </a:t>
            </a:r>
            <a:r>
              <a:rPr lang="fa-IR" sz="2800" u="sng" dirty="0" smtClean="0">
                <a:solidFill>
                  <a:schemeClr val="tx1"/>
                </a:solidFill>
                <a:hlinkClick r:id="rId9" tooltip="حکومت"/>
              </a:rPr>
              <a:t>حکومت</a:t>
            </a:r>
            <a:r>
              <a:rPr lang="fa-IR" sz="2800" dirty="0" smtClean="0">
                <a:solidFill>
                  <a:srgbClr val="FFFF00"/>
                </a:solidFill>
              </a:rPr>
              <a:t>،</a:t>
            </a:r>
            <a:r>
              <a:rPr lang="fa-IR" sz="2800" dirty="0" smtClean="0">
                <a:solidFill>
                  <a:schemeClr val="tx1"/>
                </a:solidFill>
              </a:rPr>
              <a:t> و دیگر موارد نمود پیدا کند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 descr="imagesFVWWP2IK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81600" y="3810000"/>
            <a:ext cx="3657600" cy="22860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334000"/>
          </a:xfrm>
        </p:spPr>
        <p:txBody>
          <a:bodyPr>
            <a:normAutofit fontScale="90000"/>
          </a:bodyPr>
          <a:lstStyle/>
          <a:p>
            <a:pPr marL="0" lvl="0" indent="0" algn="r" rtl="1"/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8- 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 صورت خطا در مداخلات پرستاری</a:t>
            </a: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صادقانه به مددجو/ بیمار توضیح داده</a:t>
            </a: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در هر شرایطی راستگویی و انصاف را سر لوحه کارخود قرار دهد</a:t>
            </a: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b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9- 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توانایی های جسمی</a:t>
            </a: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روانی، اجتماعی و معنوی خود را حفظ كند و ارتقا دهد</a:t>
            </a: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10- 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 جهت حفظ صلاحیت حرفه ای</a:t>
            </a: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دانش و مهارت‌های خود را به روز نگه دارد</a:t>
            </a: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b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11-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توانمندی و دانش كافی برای مراقبت مؤثر و ایمن، بدون نظارت مستقیم را داشته</a:t>
            </a: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 برابر اقدامات خود پاسخگو باشد</a:t>
            </a: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12-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به گونه ای عمل كند كه اعتبار و حیثیت حرفه‌ اش زیر سؤال نرود</a:t>
            </a: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13-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توجه داشته باشد كه از نام و موقعیت وی جهت تبلیغ تجاری محصولات استفاده نشود</a:t>
            </a: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14-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از پذیرش هرگونه هدیه یا امتیازی از مددجو/بیمار یا بستگان وی</a:t>
            </a: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كه ممكن است موجب معذوراتی در حال یا آینده شود پرهیز كند</a:t>
            </a:r>
            <a:r>
              <a:rPr lang="fa-IR" sz="27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700" dirty="0" smtClean="0">
                <a:solidFill>
                  <a:prstClr val="black"/>
                </a:solidFill>
                <a:cs typeface="B Nazanin" panose="00000400000000000000" pitchFamily="2" charset="-78"/>
              </a:rPr>
              <a:t/>
            </a:r>
            <a:br>
              <a:rPr lang="fa-IR" sz="2700" dirty="0" smtClean="0">
                <a:solidFill>
                  <a:prstClr val="black"/>
                </a:solidFill>
                <a:cs typeface="B Nazanin" panose="00000400000000000000" pitchFamily="2" charset="-78"/>
              </a:rPr>
            </a:br>
            <a:endParaRPr lang="en-US" sz="27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</a:t>
            </a:r>
            <a:r>
              <a:rPr lang="fa-IR" sz="32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راهنماهای اخلاقی در بخش پرستار و ارائه خدمات بالینی عبارتند از: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447800"/>
            <a:ext cx="8001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پرستار باید:</a:t>
            </a:r>
          </a:p>
          <a:p>
            <a:pPr algn="r" rtl="1"/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1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-</a:t>
            </a:r>
            <a:r>
              <a:rPr lang="fa-IR" sz="2400" b="1" dirty="0" smtClean="0">
                <a:cs typeface="B Nazanin" panose="00000400000000000000" pitchFamily="2" charset="-78"/>
              </a:rPr>
              <a:t> خود را با ذكر نام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b="1" dirty="0" smtClean="0">
                <a:cs typeface="B Nazanin" panose="00000400000000000000" pitchFamily="2" charset="-78"/>
              </a:rPr>
              <a:t> عنوان و نقش حرفه‌ای به مددجو/ بیمار معرفی كند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2-</a:t>
            </a:r>
            <a:r>
              <a:rPr lang="fa-IR" sz="2400" b="1" dirty="0" smtClean="0">
                <a:cs typeface="B Nazanin" panose="00000400000000000000" pitchFamily="2" charset="-78"/>
              </a:rPr>
              <a:t> ارائه مداخلات پرستاری را با احترام کامل به مددجو/بیمار و حفظ شان وی انجام دهد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</a:p>
          <a:p>
            <a:pPr algn="r" rtl="1"/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3-</a:t>
            </a:r>
            <a:r>
              <a:rPr lang="fa-IR" sz="2400" b="1" dirty="0" smtClean="0">
                <a:cs typeface="B Nazanin" panose="00000400000000000000" pitchFamily="2" charset="-78"/>
              </a:rPr>
              <a:t> خواسته‌های مددجو/بیمار را صرف نظر از سن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400" b="1" dirty="0" smtClean="0">
                <a:cs typeface="B Nazanin" panose="00000400000000000000" pitchFamily="2" charset="-78"/>
              </a:rPr>
              <a:t>جنس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b="1" dirty="0" smtClean="0">
                <a:cs typeface="B Nazanin" panose="00000400000000000000" pitchFamily="2" charset="-78"/>
              </a:rPr>
              <a:t> نژاد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b="1" dirty="0" smtClean="0">
                <a:cs typeface="B Nazanin" panose="00000400000000000000" pitchFamily="2" charset="-78"/>
              </a:rPr>
              <a:t> موقعیت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b="1" dirty="0" smtClean="0">
                <a:cs typeface="B Nazanin" panose="00000400000000000000" pitchFamily="2" charset="-78"/>
              </a:rPr>
              <a:t> وضعیت اقتصادی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b="1" dirty="0" smtClean="0">
                <a:cs typeface="B Nazanin" panose="00000400000000000000" pitchFamily="2" charset="-78"/>
              </a:rPr>
              <a:t> سبك زندگی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b="1" dirty="0" smtClean="0">
                <a:cs typeface="B Nazanin" panose="00000400000000000000" pitchFamily="2" charset="-78"/>
              </a:rPr>
              <a:t> فرهنگ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b="1" dirty="0" smtClean="0">
                <a:cs typeface="B Nazanin" panose="00000400000000000000" pitchFamily="2" charset="-78"/>
              </a:rPr>
              <a:t> مذهب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b="1" dirty="0" smtClean="0">
                <a:cs typeface="B Nazanin" panose="00000400000000000000" pitchFamily="2" charset="-78"/>
              </a:rPr>
              <a:t> باورهای سیاسی و توانایی جسمی او، مورد توجه و ملاحظه قرار دهد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4-</a:t>
            </a:r>
            <a:r>
              <a:rPr lang="fa-IR" sz="2400" b="1" dirty="0" smtClean="0">
                <a:cs typeface="B Nazanin" panose="00000400000000000000" pitchFamily="2" charset="-78"/>
              </a:rPr>
              <a:t> مراقبت‌ها را مبتنی بر دانش روز و قضاوت صحیح پرستاری انجام دهد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5-</a:t>
            </a:r>
            <a:r>
              <a:rPr lang="fa-IR" sz="2400" b="1" dirty="0" smtClean="0">
                <a:cs typeface="B Nazanin" panose="00000400000000000000" pitchFamily="2" charset="-78"/>
              </a:rPr>
              <a:t> ارتباطی همراه با ملاطفت در رفتار و کلام داشته باشد 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b="1" dirty="0" smtClean="0">
                <a:cs typeface="B Nazanin" panose="00000400000000000000" pitchFamily="2" charset="-78"/>
              </a:rPr>
              <a:t> به نحوی که با جلب اعتماد مددجو/ بیمار بتواند نیازها و نگرانی های بیمار را دریابد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6-</a:t>
            </a:r>
            <a:r>
              <a:rPr lang="fa-IR" sz="2400" b="1" dirty="0" smtClean="0">
                <a:cs typeface="B Nazanin" panose="00000400000000000000" pitchFamily="2" charset="-78"/>
              </a:rPr>
              <a:t> قبل از انجام هرگونه مداخلات پرستاری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b="1" dirty="0" smtClean="0">
                <a:cs typeface="B Nazanin" panose="00000400000000000000" pitchFamily="2" charset="-78"/>
              </a:rPr>
              <a:t> رضایت آگاهانه‌ بیمار یا سرپرست قانونی وی را جلب كند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b="1" dirty="0" smtClean="0">
                <a:cs typeface="B Nazanin" panose="00000400000000000000" pitchFamily="2" charset="-78"/>
              </a:rPr>
              <a:t> در همین راستا اطلاعات كافی در مورد اقدامات پرستاری را در اختیار بیمار قرار دهد تا بیمار امكان قبول یا رد آگاهانه خدمات مراقبتی را داشته باشد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endParaRPr lang="fa-IR" sz="2400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5867400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7- 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هنگام ارائه یك محصول جدید یا بكارگیری آن در بالین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آگاهی كامل از خطرات احتمالی آن وسیله داشته باشد و همچنین اطلاعات لازم در مورد فواید و مضرات استفاده از آن محصول را در اختیار مددجو/بیمار بگذارد تا امکان انتخاب آگاهانه برای وی فراهم شود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8-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آگاه باشد هیچ كس حق ندارد به جای یك فرد بالغ صلاحیت دار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رضایت دهد و در مورد كودكان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حق رضایت جزء ‌مسئولیت‌های قیم قانونی است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9-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جهت توانمند سازی مددجو/بیمار با توجه به طرح مراقبتی و برنامه ترخیص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به مددجو/بیمار و خانواده وی آموزش دهد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 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10-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به طور استثناء، در مواقع اورژانس كه اقدام درمانی در اسرع وقت برای حفظ زندگی مددجو/بیمار ضروری است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بدون رضایت بیمار اقدامات لازم را شروع كند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b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</a:br>
            <a:endParaRPr lang="en-US" sz="2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5791200"/>
          </a:xfrm>
        </p:spPr>
        <p:txBody>
          <a:bodyPr>
            <a:normAutofit/>
          </a:bodyPr>
          <a:lstStyle/>
          <a:p>
            <a:pPr marL="0" lvl="0" indent="0" algn="r" rtl="1"/>
            <a:r>
              <a:rPr lang="fa-IR" sz="4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/>
            </a:r>
            <a:br>
              <a:rPr lang="fa-IR" sz="4400" dirty="0" smtClean="0">
                <a:solidFill>
                  <a:srgbClr val="FFFF00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28600"/>
            <a:ext cx="8077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11-</a:t>
            </a:r>
            <a:r>
              <a:rPr lang="fa-IR" sz="2400" dirty="0" smtClean="0">
                <a:cs typeface="B Nazanin" panose="00000400000000000000" pitchFamily="2" charset="-78"/>
              </a:rPr>
              <a:t> در شرایطی که مددجو/بیمار قادر به اعلام رضایت نبوده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400" dirty="0" smtClean="0">
                <a:cs typeface="B Nazanin" panose="00000400000000000000" pitchFamily="2" charset="-78"/>
              </a:rPr>
              <a:t>اطلاع از خواسته وی نیز امكانپذیر نباشد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400" dirty="0" smtClean="0">
                <a:cs typeface="B Nazanin" panose="00000400000000000000" pitchFamily="2" charset="-78"/>
              </a:rPr>
              <a:t>بر اساس استانداردهای موجود و با درنظر گرفتن مصلحت مددجو/بیمار 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cs typeface="B Nazanin" panose="00000400000000000000" pitchFamily="2" charset="-78"/>
              </a:rPr>
              <a:t> مناسب‌ترین اقدام را برای او انجام دهد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dirty="0" smtClean="0">
                <a:cs typeface="B Nazanin" panose="00000400000000000000" pitchFamily="2" charset="-78"/>
              </a:rPr>
              <a:t/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12-</a:t>
            </a:r>
            <a:r>
              <a:rPr lang="fa-IR" sz="2400" dirty="0" smtClean="0">
                <a:cs typeface="B Nazanin" panose="00000400000000000000" pitchFamily="2" charset="-78"/>
              </a:rPr>
              <a:t> برای بی خطر بودن مداخلات پرستاری احتیاطات لازم را بکار بندد و در موارد لازم این موضوع را با سایر اعضای تیم سلامت به مشورت گذارد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13-</a:t>
            </a:r>
            <a:r>
              <a:rPr lang="fa-IR" sz="2400" dirty="0" smtClean="0">
                <a:cs typeface="B Nazanin" panose="00000400000000000000" pitchFamily="2" charset="-78"/>
              </a:rPr>
              <a:t> همه اطلاعاتی كه در حین فرایند مراقبتی به دست آورده یا در اختیار او قرار می‌گیرد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400" dirty="0" smtClean="0">
                <a:cs typeface="B Nazanin" panose="00000400000000000000" pitchFamily="2" charset="-78"/>
              </a:rPr>
              <a:t>را سرّ حرفه‌ای تلقی کند و مگر در موارد مجاز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cs typeface="B Nazanin" panose="00000400000000000000" pitchFamily="2" charset="-78"/>
              </a:rPr>
              <a:t> بدون رضایت مددجو/بیمار در اختیار دیگران قرار ندهد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dirty="0" smtClean="0">
                <a:cs typeface="B Nazanin" panose="00000400000000000000" pitchFamily="2" charset="-78"/>
              </a:rPr>
              <a:t/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14-</a:t>
            </a:r>
            <a:r>
              <a:rPr lang="fa-IR" sz="2400" dirty="0" smtClean="0">
                <a:cs typeface="B Nazanin" panose="00000400000000000000" pitchFamily="2" charset="-78"/>
              </a:rPr>
              <a:t> اطلاعات درمانی مددجو/بیمار را تنها برای اهداف مرتبط با سلامت 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(</a:t>
            </a:r>
            <a:r>
              <a:rPr lang="fa-IR" sz="2400" dirty="0" smtClean="0">
                <a:cs typeface="B Nazanin" panose="00000400000000000000" pitchFamily="2" charset="-78"/>
              </a:rPr>
              <a:t>درمان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400" dirty="0" smtClean="0">
                <a:cs typeface="B Nazanin" panose="00000400000000000000" pitchFamily="2" charset="-78"/>
              </a:rPr>
              <a:t>پ‍‍ژوهش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)</a:t>
            </a:r>
            <a:r>
              <a:rPr lang="fa-IR" sz="2400" dirty="0" smtClean="0">
                <a:cs typeface="B Nazanin" panose="00000400000000000000" pitchFamily="2" charset="-78"/>
              </a:rPr>
              <a:t> و در جهت منافع بیمار مورد استفاده قرار دهد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dirty="0" smtClean="0">
                <a:cs typeface="B Nazanin" panose="00000400000000000000" pitchFamily="2" charset="-78"/>
              </a:rPr>
              <a:t> همچنین مددجو/بیمار را مطلع کند كه ممكن است بخشی از اطلاعات پرونده با سایر اعضاء تیم درمان جهت مشاوره درمانی در میان گذاشته شود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dirty="0" smtClean="0">
                <a:cs typeface="B Nazanin" panose="00000400000000000000" pitchFamily="2" charset="-78"/>
              </a:rPr>
              <a:t/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15-</a:t>
            </a:r>
            <a:r>
              <a:rPr lang="fa-IR" sz="2400" dirty="0" smtClean="0">
                <a:cs typeface="B Nazanin" panose="00000400000000000000" pitchFamily="2" charset="-78"/>
              </a:rPr>
              <a:t> در مواردی که از اطلاعات مددجو/بیمار در زمینه های تحقیقاتی و آموزشی استفاده می شود باید با کسب رضایت وی بوده و انتشار اطلاعات بدون درج نام یا هر نشانی منجر به شناسایی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cs typeface="B Nazanin" panose="00000400000000000000" pitchFamily="2" charset="-78"/>
              </a:rPr>
              <a:t> صورت گیرد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dirty="0" smtClean="0">
                <a:cs typeface="B Nazanin" panose="00000400000000000000" pitchFamily="2" charset="-78"/>
              </a:rPr>
              <a:t/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16-</a:t>
            </a:r>
            <a:r>
              <a:rPr lang="fa-IR" sz="2400" dirty="0" smtClean="0">
                <a:cs typeface="B Nazanin" panose="00000400000000000000" pitchFamily="2" charset="-78"/>
              </a:rPr>
              <a:t> هنگام انجام هر مداخله پرستاری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400" dirty="0" smtClean="0">
                <a:cs typeface="B Nazanin" panose="00000400000000000000" pitchFamily="2" charset="-78"/>
              </a:rPr>
              <a:t>به حریم خصوصی مددجو/بیمار احترام بگذارد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endParaRPr lang="en-US" sz="2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10600" cy="5715000"/>
          </a:xfrm>
        </p:spPr>
        <p:txBody>
          <a:bodyPr>
            <a:noAutofit/>
          </a:bodyPr>
          <a:lstStyle/>
          <a:p>
            <a:pPr marL="0" lvl="0" indent="0" algn="r" rtl="1"/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17-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در موارد عدم امکان خدمت رسانی ایده آل تا زمان برقراری برنامه جدید درمانی ارائه مراقبت را در بهترین سطح از توانایی ادامه دهد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18-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در شرایط اورژانس خارج از محیط كار نیز به ارایه مراقبت از بیمار یا مصدوم بپردازد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19-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در صورت نارضایتی مددجو/بیمار یا بروز مشکل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حق وی برای تغییر پرستار مسئول یا سایر مراقبان و درمانگران را محترم شمرده 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در حد امکان در جلب رضایت مددجو/بیمار تلاش كند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20-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در صورت اطلاع از موارد عدم رعایت استانداردهای مراقبتی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به مقام مسئولی كه اختیار كافی برای اصلاح شرایط داشته باشد اطلاع دهد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21- 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هر گونه اعتراض و مشكل بیمار را به مسئول بخش گزارش دهد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22-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از انجام اقداماتی که مستلزم زیرپا گذاردن اصول اخلاقی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قانونی و شرعی باشد حتی در صورت درخواست بیمار پرهیز كند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23-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در بیمارانی که روزهای پایانی حیات را سپری می کنند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برای پذیرش واقعیت و برنامه ریزی مناسب برای برآوردن خواسته های بیمار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از جمله انجام اعمال مذهبی یا ثبت وصیت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کمک و همکاری کند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2638250" cy="15240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راهنماهای اخلاقی در بخش پرستار و همكاران تیم درمانی عبارتند از: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19199"/>
            <a:ext cx="83058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پرستار باید:</a:t>
            </a:r>
          </a:p>
          <a:p>
            <a:pPr algn="r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1-</a:t>
            </a:r>
            <a:r>
              <a:rPr lang="fa-IR" sz="2000" b="1" dirty="0" smtClean="0">
                <a:cs typeface="B Nazanin" panose="00000400000000000000" pitchFamily="2" charset="-78"/>
              </a:rPr>
              <a:t> با اعضای تیم سلامت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000" b="1" dirty="0" smtClean="0">
                <a:cs typeface="B Nazanin" panose="00000400000000000000" pitchFamily="2" charset="-78"/>
              </a:rPr>
              <a:t>مددجو/بیمار و خانواده وی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000" b="1" dirty="0" smtClean="0">
                <a:cs typeface="B Nazanin" panose="00000400000000000000" pitchFamily="2" charset="-78"/>
              </a:rPr>
              <a:t> در راستای ارائه مؤثرتر و بهتر مداخلات پرستاری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000" b="1" dirty="0" smtClean="0">
                <a:cs typeface="B Nazanin" panose="00000400000000000000" pitchFamily="2" charset="-78"/>
              </a:rPr>
              <a:t>همكاری و مشارکت کند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2-</a:t>
            </a:r>
            <a:r>
              <a:rPr lang="fa-IR" sz="2000" b="1" dirty="0" smtClean="0">
                <a:cs typeface="B Nazanin" panose="00000400000000000000" pitchFamily="2" charset="-78"/>
              </a:rPr>
              <a:t> مددجو/بیمار یا تصمیم گیرنده جایگزین را در اتخاذ تصمیمات در مورد مداخلات پرستاری مشارکت دهد.</a:t>
            </a:r>
            <a:endParaRPr lang="fa-IR" sz="2000" b="1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3-</a:t>
            </a:r>
            <a:r>
              <a:rPr lang="fa-IR" sz="2000" b="1" dirty="0" smtClean="0">
                <a:cs typeface="B Nazanin" panose="00000400000000000000" pitchFamily="2" charset="-78"/>
              </a:rPr>
              <a:t> دانش و تجربه حرفه ای خود را با سایر همكاران در میان گذارد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4-</a:t>
            </a:r>
            <a:r>
              <a:rPr lang="fa-IR" sz="2000" b="1" dirty="0" smtClean="0">
                <a:cs typeface="B Nazanin" panose="00000400000000000000" pitchFamily="2" charset="-78"/>
              </a:rPr>
              <a:t> با تیم درمان ارتباط متقابل مبتنی بر اعتماد برقرار کند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 </a:t>
            </a:r>
          </a:p>
          <a:p>
            <a:pPr algn="r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5-</a:t>
            </a:r>
            <a:r>
              <a:rPr lang="fa-IR" sz="2000" b="1" dirty="0" smtClean="0">
                <a:cs typeface="B Nazanin" panose="00000400000000000000" pitchFamily="2" charset="-78"/>
              </a:rPr>
              <a:t> با سایر پرستاران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000" b="1" dirty="0" smtClean="0">
                <a:cs typeface="B Nazanin" panose="00000400000000000000" pitchFamily="2" charset="-78"/>
              </a:rPr>
              <a:t> اساتید و دانشجویان برخورد و رفتاری توأم با احترام داشته باشد. </a:t>
            </a:r>
          </a:p>
          <a:p>
            <a:pPr algn="r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6-</a:t>
            </a:r>
            <a:r>
              <a:rPr lang="fa-IR" sz="2000" b="1" dirty="0" smtClean="0">
                <a:cs typeface="B Nazanin" panose="00000400000000000000" pitchFamily="2" charset="-78"/>
              </a:rPr>
              <a:t> در صورت بروز هرگونه تعارض منافع در هنگام مراقبت از مددجو/بیمار 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000" b="1" dirty="0" smtClean="0">
                <a:cs typeface="B Nazanin" panose="00000400000000000000" pitchFamily="2" charset="-78"/>
              </a:rPr>
              <a:t> با اولویت حفظ حقوق مددجو/ بیمار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000" b="1" dirty="0" smtClean="0">
                <a:cs typeface="B Nazanin" panose="00000400000000000000" pitchFamily="2" charset="-78"/>
              </a:rPr>
              <a:t> آن را با همکاران ارشد و مسئولان خود مطرح و چاره جویی کند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7-</a:t>
            </a:r>
            <a:r>
              <a:rPr lang="fa-IR" sz="2000" b="1" dirty="0" smtClean="0">
                <a:cs typeface="B Nazanin" panose="00000400000000000000" pitchFamily="2" charset="-78"/>
              </a:rPr>
              <a:t> با سطوح مختلف حرفه‌ای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000" b="1" dirty="0" smtClean="0">
                <a:cs typeface="B Nazanin" panose="00000400000000000000" pitchFamily="2" charset="-78"/>
              </a:rPr>
              <a:t>از جمله سرپرستار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000" b="1" dirty="0" smtClean="0">
                <a:cs typeface="B Nazanin" panose="00000400000000000000" pitchFamily="2" charset="-78"/>
              </a:rPr>
              <a:t> سرپرستار ناظر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000" b="1" dirty="0" smtClean="0">
                <a:cs typeface="B Nazanin" panose="00000400000000000000" pitchFamily="2" charset="-78"/>
              </a:rPr>
              <a:t> مدیر پرستاری و روسای بخش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sz="2000" b="1" dirty="0" smtClean="0">
                <a:cs typeface="B Nazanin" panose="00000400000000000000" pitchFamily="2" charset="-78"/>
              </a:rPr>
              <a:t> ارتباط حرفه ای توام با احترام متقابل برقرار کند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 </a:t>
            </a:r>
          </a:p>
          <a:p>
            <a:pPr algn="r" rtl="1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8-</a:t>
            </a:r>
            <a:r>
              <a:rPr lang="fa-IR" sz="2000" b="1" dirty="0" smtClean="0">
                <a:cs typeface="B Nazanin" panose="00000400000000000000" pitchFamily="2" charset="-78"/>
              </a:rPr>
              <a:t> در صورت مواجهه با هر نوع چالش اخلاقی برای تصمیم گیری با كمیته اخلاق بیمارستان مشورت كند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endParaRPr lang="fa-IR" sz="2000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 descr="imagesHBZJPKS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5334000"/>
            <a:ext cx="2619375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5306957"/>
            <a:ext cx="2394657" cy="1551043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000" dirty="0" smtClean="0">
                <a:solidFill>
                  <a:srgbClr val="FFFF00"/>
                </a:solidFill>
              </a:rPr>
              <a:t>پرستار مهربان من با تمام </a:t>
            </a:r>
            <a:r>
              <a:rPr lang="fa-IR" sz="4000" smtClean="0">
                <a:solidFill>
                  <a:srgbClr val="FFFF00"/>
                </a:solidFill>
              </a:rPr>
              <a:t>خستگی هایت بخند چون </a:t>
            </a:r>
            <a:r>
              <a:rPr lang="fa-IR" sz="4000" dirty="0" smtClean="0">
                <a:solidFill>
                  <a:srgbClr val="FFFF00"/>
                </a:solidFill>
              </a:rPr>
              <a:t>من نیازمند لبخند زیبایت هستم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Heart 2"/>
          <p:cNvSpPr/>
          <p:nvPr/>
        </p:nvSpPr>
        <p:spPr>
          <a:xfrm>
            <a:off x="6781800" y="3657600"/>
            <a:ext cx="1676400" cy="152400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magesAJBE90M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19400"/>
            <a:ext cx="4114800" cy="2738212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sim" pitchFamily="2" charset="-78"/>
              </a:rPr>
              <a:t> </a:t>
            </a:r>
            <a:r>
              <a:rPr lang="fa-IR" sz="3600" dirty="0" smtClean="0">
                <a:solidFill>
                  <a:srgbClr val="FFFF00"/>
                </a:solidFill>
                <a:cs typeface="B Nasim" pitchFamily="2" charset="-78"/>
              </a:rPr>
              <a:t>ارزش های پرستاری شامل</a:t>
            </a:r>
            <a:r>
              <a:rPr lang="fa-IR" sz="3600" dirty="0" smtClean="0"/>
              <a:t>: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>
                <a:solidFill>
                  <a:srgbClr val="FFFF00"/>
                </a:solidFill>
              </a:rPr>
              <a:t>*</a:t>
            </a:r>
            <a:r>
              <a:rPr lang="fa-IR" dirty="0" smtClean="0">
                <a:solidFill>
                  <a:schemeClr val="tx1"/>
                </a:solidFill>
              </a:rPr>
              <a:t>زیبایی شناسی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>
                <a:solidFill>
                  <a:srgbClr val="FFFF00"/>
                </a:solidFill>
              </a:rPr>
              <a:t>*</a:t>
            </a:r>
            <a:r>
              <a:rPr lang="fa-IR" dirty="0" smtClean="0"/>
              <a:t> </a:t>
            </a:r>
            <a:r>
              <a:rPr lang="fa-IR" dirty="0" smtClean="0">
                <a:solidFill>
                  <a:schemeClr val="tx1"/>
                </a:solidFill>
              </a:rPr>
              <a:t>نوع دوستی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>
                <a:solidFill>
                  <a:srgbClr val="FFFF00"/>
                </a:solidFill>
              </a:rPr>
              <a:t>*</a:t>
            </a:r>
            <a:r>
              <a:rPr lang="fa-IR" dirty="0" smtClean="0">
                <a:solidFill>
                  <a:schemeClr val="tx1"/>
                </a:solidFill>
              </a:rPr>
              <a:t>برابری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>
                <a:solidFill>
                  <a:srgbClr val="FFFF00"/>
                </a:solidFill>
              </a:rPr>
              <a:t>*</a:t>
            </a:r>
            <a:r>
              <a:rPr lang="fa-IR" dirty="0" smtClean="0">
                <a:solidFill>
                  <a:srgbClr val="00B050"/>
                </a:solidFill>
                <a:hlinkClick r:id="rId2" tooltip="آزادی"/>
              </a:rPr>
              <a:t>آزادی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>
                <a:solidFill>
                  <a:srgbClr val="FFFF00"/>
                </a:solidFill>
              </a:rPr>
              <a:t>*</a:t>
            </a:r>
            <a:r>
              <a:rPr lang="fa-IR" dirty="0" smtClean="0">
                <a:solidFill>
                  <a:schemeClr val="tx1"/>
                </a:solidFill>
              </a:rPr>
              <a:t>منزلت انسانی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>
                <a:solidFill>
                  <a:srgbClr val="FFFF00"/>
                </a:solidFill>
              </a:rPr>
              <a:t>*</a:t>
            </a:r>
            <a:r>
              <a:rPr lang="fa-IR" dirty="0" smtClean="0"/>
              <a:t> </a:t>
            </a:r>
            <a:r>
              <a:rPr lang="fa-IR" i="1" dirty="0" smtClean="0">
                <a:solidFill>
                  <a:schemeClr val="tx1"/>
                </a:solidFill>
                <a:hlinkClick r:id="rId3" tooltip="عدالت"/>
              </a:rPr>
              <a:t>عدالت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*</a:t>
            </a:r>
            <a:r>
              <a:rPr lang="fa-IR" dirty="0" smtClean="0"/>
              <a:t> </a:t>
            </a:r>
            <a:r>
              <a:rPr lang="fa-IR" dirty="0" smtClean="0">
                <a:solidFill>
                  <a:schemeClr val="tx1"/>
                </a:solidFill>
              </a:rPr>
              <a:t>حقیقت</a:t>
            </a:r>
            <a:r>
              <a:rPr lang="fa-IR" dirty="0" smtClean="0"/>
              <a:t> </a:t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0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469900" indent="-469900" algn="r" rtl="1"/>
            <a:r>
              <a:rPr lang="fa-IR" altLang="en-US" sz="3200" dirty="0" smtClean="0">
                <a:cs typeface="B Nazanin" panose="00000400000000000000" pitchFamily="2" charset="-78"/>
              </a:rPr>
              <a:t/>
            </a:r>
            <a:br>
              <a:rPr lang="fa-IR" altLang="en-US" sz="3200" dirty="0" smtClean="0">
                <a:cs typeface="B Nazanin" panose="00000400000000000000" pitchFamily="2" charset="-78"/>
              </a:rPr>
            </a:br>
            <a: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رابطه پرستار و بیمار با رابطه پزشک و بیمار متفاوت و مراقبت در آن طولانی تر است.</a:t>
            </a:r>
            <a:b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اخلاق پرستاری مبتنی بر مراقبت مطرح شده که اساس آن را </a:t>
            </a:r>
            <a:r>
              <a:rPr lang="fa-IR" altLang="en-US" sz="32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”</a:t>
            </a:r>
            <a: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پذیرندگی</a:t>
            </a:r>
            <a:r>
              <a:rPr lang="fa-IR" altLang="en-US" sz="32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“ ”</a:t>
            </a:r>
            <a: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وابستگی</a:t>
            </a:r>
            <a:r>
              <a:rPr lang="fa-IR" altLang="en-US" sz="32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“</a:t>
            </a:r>
            <a: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و </a:t>
            </a:r>
            <a:r>
              <a:rPr lang="fa-IR" altLang="en-US" sz="32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”</a:t>
            </a:r>
            <a: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تفاهم</a:t>
            </a:r>
            <a:r>
              <a:rPr lang="fa-IR" altLang="en-US" sz="32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“</a:t>
            </a:r>
            <a: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تشکیل می دهد. </a:t>
            </a:r>
            <a:b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b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اخلاق مراقبتی قویاً مبتنی بر رابطه فرد مراقبت دهنده و دریافت کننده مراقبت است</a:t>
            </a:r>
            <a:r>
              <a:rPr lang="fa-IR" altLang="en-US" sz="32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altLang="en-US" sz="4400" dirty="0" smtClean="0">
                <a:cs typeface="B Nazanin" panose="00000400000000000000" pitchFamily="2" charset="-78"/>
              </a:rPr>
              <a:t/>
            </a:r>
            <a:br>
              <a:rPr lang="fa-IR" altLang="en-US" sz="4400" dirty="0" smtClean="0">
                <a:cs typeface="B Nazanin" panose="00000400000000000000" pitchFamily="2" charset="-78"/>
              </a:rPr>
            </a:b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pPr marL="469900" indent="-469900" algn="r" rtl="1"/>
            <a:r>
              <a:rPr lang="fa-IR" altLang="en-US" sz="40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مفاهیم اخلاقی درپرستاری</a:t>
            </a:r>
            <a:r>
              <a:rPr lang="fa-IR" alt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r>
              <a:rPr lang="fa-IR" altLang="en-US" sz="4000" dirty="0" smtClean="0">
                <a:cs typeface="B Nazanin" panose="00000400000000000000" pitchFamily="2" charset="-78"/>
              </a:rPr>
              <a:t/>
            </a:r>
            <a:br>
              <a:rPr lang="fa-IR" altLang="en-US" sz="4000" dirty="0" smtClean="0">
                <a:cs typeface="B Nazanin" panose="00000400000000000000" pitchFamily="2" charset="-78"/>
              </a:rPr>
            </a:br>
            <a:r>
              <a:rPr lang="fa-IR" altLang="en-US" sz="3600" dirty="0" smtClean="0">
                <a:solidFill>
                  <a:srgbClr val="00B0F0"/>
                </a:solidFill>
                <a:cs typeface="B Nazanin" panose="00000400000000000000" pitchFamily="2" charset="-78"/>
              </a:rPr>
              <a:t> </a:t>
            </a:r>
            <a:r>
              <a:rPr lang="fa-IR" altLang="en-US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ارتباط                </a:t>
            </a:r>
            <a:r>
              <a:rPr lang="fa-IR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حمایت                </a:t>
            </a:r>
            <a:r>
              <a:rPr lang="en-US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en-US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مراقبت                </a:t>
            </a:r>
            <a:r>
              <a:rPr lang="en-US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en-US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پاسخگویی</a:t>
            </a:r>
            <a:r>
              <a:rPr lang="fa-IR" altLang="en-US" sz="36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/</a:t>
            </a:r>
            <a:r>
              <a:rPr lang="fa-IR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مسئولیت پذیری</a:t>
            </a:r>
            <a:br>
              <a:rPr lang="fa-IR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en-US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altLang="en-US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همکاری</a:t>
            </a:r>
            <a:r>
              <a:rPr lang="fa-IR" altLang="en-US" sz="3600" dirty="0" smtClean="0">
                <a:cs typeface="B Nazanin" panose="00000400000000000000" pitchFamily="2" charset="-78"/>
              </a:rPr>
              <a:t> </a:t>
            </a:r>
            <a:endParaRPr lang="en-US" sz="36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 fontScale="90000"/>
          </a:bodyPr>
          <a:lstStyle/>
          <a:p>
            <a:pPr marL="469900" indent="-469900" algn="r" rtl="1"/>
            <a:r>
              <a:rPr lang="fa-IR" altLang="en-US" sz="4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ارتباط بسترارائه مراقبت اخلاقی</a:t>
            </a:r>
            <a:r>
              <a:rPr lang="fa-IR" altLang="en-US" sz="4400" dirty="0" smtClean="0">
                <a:cs typeface="B Nazanin" panose="00000400000000000000" pitchFamily="2" charset="-78"/>
              </a:rPr>
              <a:t>:</a:t>
            </a:r>
            <a:br>
              <a:rPr lang="fa-IR" altLang="en-US" sz="4400" dirty="0" smtClean="0">
                <a:cs typeface="B Nazanin" panose="00000400000000000000" pitchFamily="2" charset="-78"/>
              </a:rPr>
            </a:br>
            <a:r>
              <a:rPr lang="fa-IR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ارتباط عامل اساسی در تعاملات بشری است</a:t>
            </a:r>
            <a:r>
              <a:rPr lang="fa-IR" altLang="en-US" sz="31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en-US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پرستاران در طی فعالیت های روزانه خود با بیمار</a:t>
            </a:r>
            <a:r>
              <a:rPr lang="fa-IR" altLang="en-US" sz="31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خانواده بیمار</a:t>
            </a:r>
            <a:r>
              <a:rPr lang="fa-IR" altLang="en-US" sz="31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همکاران و دیگر افرارد تیم بهداشتی ارتباط برقرار می کنند</a:t>
            </a:r>
            <a:r>
              <a:rPr lang="fa-IR" altLang="en-US" sz="31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en-US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بدون برقراری یک ارتباط مناسب ارائه مراقبت واقعی مقدور نیست</a:t>
            </a:r>
            <a:r>
              <a:rPr lang="fa-IR" altLang="en-US" sz="31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fa-IR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en-US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مراقبت</a:t>
            </a:r>
            <a:r>
              <a:rPr lang="fa-IR" altLang="en-US" sz="31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r>
              <a:rPr lang="fa-IR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حمایت</a:t>
            </a:r>
            <a:r>
              <a:rPr lang="fa-IR" altLang="en-US" sz="31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altLang="en-US" sz="31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پاسخگویی و همکاری همگی در بستر یک ارتباط انسانی اثربخش امکانپذیر است</a:t>
            </a:r>
            <a:r>
              <a:rPr lang="fa-IR" altLang="en-US" sz="31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r>
              <a:rPr lang="en-US" altLang="en-US" sz="3600" dirty="0" smtClean="0">
                <a:cs typeface="B Nazanin" panose="00000400000000000000" pitchFamily="2" charset="-78"/>
              </a:rPr>
              <a:t/>
            </a:r>
            <a:br>
              <a:rPr lang="en-US" altLang="en-US" sz="3600" dirty="0" smtClean="0">
                <a:cs typeface="B Nazanin" panose="00000400000000000000" pitchFamily="2" charset="-78"/>
              </a:rPr>
            </a:br>
            <a:endParaRPr lang="en-US" sz="36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4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حمایت از حقوق بیمار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905000"/>
            <a:ext cx="8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69900" algn="r" rtl="1"/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حمایت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 برای توصیف ماهیت رابطه بیمار و پرستار بکار می رود</a:t>
            </a:r>
          </a:p>
          <a:p>
            <a:pPr marL="469900" indent="-469900" algn="r" rtl="1">
              <a:buNone/>
            </a:pPr>
            <a:endParaRPr lang="en-US" altLang="en-US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دفاع از حقوق بیمار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در درون سیستم بهداشتی درمانی است</a:t>
            </a:r>
          </a:p>
          <a:p>
            <a:pPr marL="469900" indent="-469900" algn="r" rtl="1"/>
            <a:endParaRPr lang="en-US" altLang="en-US" sz="2800" b="1" dirty="0" smtClean="0"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cs typeface="B Nazanin" panose="00000400000000000000" pitchFamily="2" charset="-78"/>
              </a:rPr>
              <a:t>کمک به بیمار برای </a:t>
            </a:r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آگاه شدن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و </a:t>
            </a:r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انتخاب های آگاهانه</a:t>
            </a:r>
          </a:p>
          <a:p>
            <a:pPr marL="469900" indent="-469900" algn="r" rtl="1"/>
            <a:endParaRPr lang="en-US" altLang="en-US" sz="2800" b="1" dirty="0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4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مراقبت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59340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69900" algn="r" rtl="1"/>
            <a:r>
              <a:rPr lang="fa-IR" altLang="en-US" sz="2800" b="1" dirty="0" smtClean="0">
                <a:cs typeface="B Nazanin" panose="00000400000000000000" pitchFamily="2" charset="-78"/>
              </a:rPr>
              <a:t>مراقبت بسیار پیش از درمان صورت می گرفته است</a:t>
            </a:r>
          </a:p>
          <a:p>
            <a:pPr marL="469900" indent="-469900" algn="r" rtl="1"/>
            <a:endParaRPr lang="fa-IR" altLang="en-US" sz="2800" b="1" dirty="0" smtClean="0"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cs typeface="B Nazanin" panose="00000400000000000000" pitchFamily="2" charset="-78"/>
              </a:rPr>
              <a:t>مراقبت شیوه وجودی انسان است</a:t>
            </a:r>
          </a:p>
          <a:p>
            <a:pPr marL="469900" indent="-469900" algn="r" rtl="1"/>
            <a:endParaRPr lang="en-US" altLang="en-US" sz="2800" b="1" dirty="0" smtClean="0"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cs typeface="B Nazanin" panose="00000400000000000000" pitchFamily="2" charset="-78"/>
              </a:rPr>
              <a:t>مراقبت عنصر اساسی انسان بودن است</a:t>
            </a:r>
          </a:p>
          <a:p>
            <a:pPr marL="469900" indent="-469900" algn="r" rtl="1">
              <a:buNone/>
            </a:pPr>
            <a:endParaRPr lang="en-US" altLang="en-US" sz="2800" b="1" dirty="0" smtClean="0"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cs typeface="B Nazanin" panose="00000400000000000000" pitchFamily="2" charset="-78"/>
              </a:rPr>
              <a:t>مفهوم مراقبت در رابطه پرستار و بیمارارزش گذاری شده است</a:t>
            </a:r>
          </a:p>
          <a:p>
            <a:pPr marL="469900" indent="-469900" algn="r" rtl="1"/>
            <a:endParaRPr lang="en-US" altLang="en-US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solidFill>
                  <a:srgbClr val="66FF33"/>
                </a:solidFill>
                <a:cs typeface="B Nazanin" panose="00000400000000000000" pitchFamily="2" charset="-78"/>
              </a:rPr>
              <a:t>رفتارهای مراقبتی برای ایفای نقش های پرستاری بنیادی اند</a:t>
            </a:r>
            <a:endParaRPr lang="fa-IR" altLang="en-US" sz="2800" b="1" dirty="0">
              <a:solidFill>
                <a:srgbClr val="66FF33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4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پاسخگویی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295400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69900" algn="r" rtl="1"/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جوابگو بودن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در مورد اعمال خود</a:t>
            </a:r>
          </a:p>
          <a:p>
            <a:pPr marL="469900" indent="-469900" algn="r" rtl="1"/>
            <a:endParaRPr lang="en-US" altLang="en-US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مسئولیت پذیری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در مورد اقدامات انجام شده و عواقب آگاهانه یا نا آگاهانه</a:t>
            </a:r>
          </a:p>
          <a:p>
            <a:pPr marL="469900" indent="-469900" algn="r" rtl="1"/>
            <a:endParaRPr lang="en-US" altLang="en-US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پاسخگویی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 قانونی و اخلاقی</a:t>
            </a:r>
          </a:p>
          <a:p>
            <a:pPr marL="469900" indent="-469900" algn="r" rtl="1"/>
            <a:endParaRPr lang="en-US" altLang="en-US" sz="2800" b="1" dirty="0" smtClean="0">
              <a:cs typeface="B Nazanin" panose="00000400000000000000" pitchFamily="2" charset="-78"/>
            </a:endParaRPr>
          </a:p>
          <a:p>
            <a:pPr marL="469900" indent="-469900" algn="r" rtl="1"/>
            <a:r>
              <a:rPr lang="fa-IR" altLang="en-US" sz="2800" b="1" dirty="0" smtClean="0">
                <a:cs typeface="B Nazanin" panose="00000400000000000000" pitchFamily="2" charset="-78"/>
              </a:rPr>
              <a:t>پاسخگویی در کنار مفهوم حمایت چهارچوبی را برای </a:t>
            </a:r>
            <a:r>
              <a:rPr lang="fa-IR" altLang="en-US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ابعاد اخلاقی فعالیت های پرستاری </a:t>
            </a:r>
            <a:r>
              <a:rPr lang="fa-IR" altLang="en-US" sz="2800" b="1" dirty="0" smtClean="0">
                <a:cs typeface="B Nazanin" panose="00000400000000000000" pitchFamily="2" charset="-78"/>
              </a:rPr>
              <a:t>ایجاد می کند</a:t>
            </a:r>
            <a:endParaRPr lang="en-US" altLang="en-US" sz="28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310</TotalTime>
  <Words>1528</Words>
  <Application>Microsoft Office PowerPoint</Application>
  <PresentationFormat>On-screen Show (4:3)</PresentationFormat>
  <Paragraphs>113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Slide 1</vt:lpstr>
      <vt:lpstr>اخلاق پرستاری:شاخه‌ای از اخلاق کاربردی بوده و به مجموعه رفتارها و کردارهای انسانی و حرفه‌ای مورد انتظار از یک پرستار در انجام وظایف پرستاری گفته می‌شود. این رفتارها و کردارها باید به‌صورت ویژگی‌های فردی در برقراری ارتباط با بیمار، بستگان و همراهان بیمار، همکاران، محیط کار، جامعه، حکومت، و دیگر موارد نمود پیدا کند</vt:lpstr>
      <vt:lpstr> ارزش های پرستاری شامل: *زیبایی شناسی * نوع دوستی *برابری *آزادی *منزلت انسانی * عدالت * حقیقت  </vt:lpstr>
      <vt:lpstr> رابطه پرستار و بیمار با رابطه پزشک و بیمار متفاوت و مراقبت در آن طولانی تر است.  اخلاق پرستاری مبتنی بر مراقبت مطرح شده که اساس آن را ”پذیرندگی“ ”وابستگی“ و ”تفاهم“ تشکیل می دهد.    اخلاق مراقبتی قویاً مبتنی بر رابطه فرد مراقبت دهنده و دریافت کننده مراقبت است. </vt:lpstr>
      <vt:lpstr>مفاهیم اخلاقی درپرستاری:  ارتباط                  حمایت                  مراقبت                  پاسخگویی/مسئولیت پذیری  همکاری </vt:lpstr>
      <vt:lpstr>ارتباط بسترارائه مراقبت اخلاقی: ارتباط عامل اساسی در تعاملات بشری است.  پرستاران در طی فعالیت های روزانه خود با بیمار، خانواده بیمار، همکاران و دیگر افرارد تیم بهداشتی ارتباط برقرار می کنند.  بدون برقراری یک ارتباط مناسب ارائه مراقبت واقعی مقدور نیست.  مراقبت، حمایت، پاسخگویی و همکاری همگی در بستر یک ارتباط انسانی اثربخش امکانپذیر است. </vt:lpstr>
      <vt:lpstr>حمایت از حقوق بیمار</vt:lpstr>
      <vt:lpstr>مراقبت</vt:lpstr>
      <vt:lpstr>پاسخگویی</vt:lpstr>
      <vt:lpstr>همکاری</vt:lpstr>
      <vt:lpstr>ویژگی های مراقبت</vt:lpstr>
      <vt:lpstr>شفقت</vt:lpstr>
      <vt:lpstr>شایستگی/توانمندی</vt:lpstr>
      <vt:lpstr>اطمينان</vt:lpstr>
      <vt:lpstr>وجدان </vt:lpstr>
      <vt:lpstr> </vt:lpstr>
      <vt:lpstr>* راهنماهای اخلاقی در بخش پرستار و جامعه عبارتند از:</vt:lpstr>
      <vt:lpstr>4- به جامعه در زمینه های ارتقای سلامتی و پیشگیری از بیماری ها آموزش دهد و این را از مهمترین مسئولیت های خود بداند. مراقبت پرستاری و آموزش استاندارد باید متناسب با فرهنگ، باورها، ارزش‌ها و نیازهای افراد ارائه شود. 5- به چالش ها و مسائل اخلاقی در محیط جامعه و محیط کار که قداست حرفه پرستاری را مخدوش می كند توجه و حساسیت داشته، در مواقع لازم راه حل و پاسخ مناسب را پیشنهاد دهد. 6- ضمن همکاری و هماهنگی با سایر افراد، گروه ها و نهادهای اجتماعی جهت برطرف کردن نیازهای اجتماعی و رفع مسایل اخلاقی مطرح در حیطه مراقبت های سلامت تلاش كند. 7- به گروه ها و افراد آسیب پذیر از قبیل کودکان، سالمندان، افراد دچار ناتوانی و معلولیت های جسمی، بیماران روانی و مانند آن ها توجه ویژه کند. 8- ضمن توجه به سلامت در سطح محلی، در راستای حصول اهداف سلامت در سطح ملی و جهانی نیز تلاش و همکاری كند. 9- در بحران ها و حوادث طبیعی همچون جنگ، زلزله، سیل، همه گیری بیماری ها و مانند آن ها مسئولیت ها و وظایف خود را‌ با درنظر گرفتن احتیاطات لازم انجام دهد.  </vt:lpstr>
      <vt:lpstr>راهنماهای اخلاقی در بخش پرستار و تعهد حرفه‌ای عبارتند از</vt:lpstr>
      <vt:lpstr>8- در صورت خطا در مداخلات پرستاری، صادقانه به مددجو/ بیمار توضیح داده، در هر شرایطی راستگویی و انصاف را سر لوحه کارخود قرار دهد.  9- توانایی های جسمی، روانی، اجتماعی و معنوی خود را حفظ كند و ارتقا دهد. 10- در جهت حفظ صلاحیت حرفه ای، دانش و مهارت‌های خود را به روز نگه دارد.  11- توانمندی و دانش كافی برای مراقبت مؤثر و ایمن، بدون نظارت مستقیم را داشته، در برابر اقدامات خود پاسخگو باشد. 12- به گونه ای عمل كند كه اعتبار و حیثیت حرفه‌ اش زیر سؤال نرود. 13- توجه داشته باشد كه از نام و موقعیت وی جهت تبلیغ تجاری محصولات استفاده نشود. 14- از پذیرش هرگونه هدیه یا امتیازی از مددجو/بیمار یا بستگان وی، كه ممكن است موجب معذوراتی در حال یا آینده شود پرهیز كند. </vt:lpstr>
      <vt:lpstr>*راهنماهای اخلاقی در بخش پرستار و ارائه خدمات بالینی عبارتند از:</vt:lpstr>
      <vt:lpstr>7- هنگام ارائه یك محصول جدید یا بكارگیری آن در بالین، آگاهی كامل از خطرات احتمالی آن وسیله داشته باشد و همچنین اطلاعات لازم در مورد فواید و مضرات استفاده از آن محصول را در اختیار مددجو/بیمار بگذارد تا امکان انتخاب آگاهانه برای وی فراهم شود. 8- آگاه باشد هیچ كس حق ندارد به جای یك فرد بالغ صلاحیت دار، رضایت دهد و در مورد كودكان، حق رضایت جزء ‌مسئولیت‌های قیم قانونی است. 9- جهت توانمند سازی مددجو/بیمار با توجه به طرح مراقبتی و برنامه ترخیص، به مددجو/بیمار و خانواده وی آموزش دهد.  10- به طور استثناء، در مواقع اورژانس كه اقدام درمانی در اسرع وقت برای حفظ زندگی مددجو/بیمار ضروری است، بدون رضایت بیمار اقدامات لازم را شروع كند. </vt:lpstr>
      <vt:lpstr> </vt:lpstr>
      <vt:lpstr>17- در موارد عدم امکان خدمت رسانی ایده آل تا زمان برقراری برنامه جدید درمانی ارائه مراقبت را در بهترین سطح از توانایی ادامه دهد. 18- در شرایط اورژانس خارج از محیط كار نیز به ارایه مراقبت از بیمار یا مصدوم بپردازد. 19- در صورت نارضایتی مددجو/بیمار یا بروز مشکل، حق وی برای تغییر پرستار مسئول یا سایر مراقبان و درمانگران را محترم شمرده ، در حد امکان در جلب رضایت مددجو/بیمار تلاش كند. 20- در صورت اطلاع از موارد عدم رعایت استانداردهای مراقبتی، به مقام مسئولی كه اختیار كافی برای اصلاح شرایط داشته باشد اطلاع دهد. 21- هر گونه اعتراض و مشكل بیمار را به مسئول بخش گزارش دهد. 22- از انجام اقداماتی که مستلزم زیرپا گذاردن اصول اخلاقی، قانونی و شرعی باشد حتی در صورت درخواست بیمار پرهیز كند. 23- در بیمارانی که روزهای پایانی حیات را سپری می کنند، برای پذیرش واقعیت و برنامه ریزی مناسب برای برآوردن خواسته های بیمار، از جمله انجام اعمال مذهبی یا ثبت وصیت، کمک و همکاری کند</vt:lpstr>
      <vt:lpstr>راهنماهای اخلاقی در بخش پرستار و همكاران تیم درمانی عبارتند از:</vt:lpstr>
      <vt:lpstr>پرستار مهربان من با تمام خستگی هایت بخند چون من نیازمند لبخند زیبایت هستم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</dc:creator>
  <cp:lastModifiedBy>Rc</cp:lastModifiedBy>
  <cp:revision>38</cp:revision>
  <dcterms:created xsi:type="dcterms:W3CDTF">2019-07-26T16:18:17Z</dcterms:created>
  <dcterms:modified xsi:type="dcterms:W3CDTF">2019-08-05T14:09:57Z</dcterms:modified>
</cp:coreProperties>
</file>